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  <p:sldMasterId id="2147483930" r:id="rId2"/>
  </p:sldMasterIdLst>
  <p:notesMasterIdLst>
    <p:notesMasterId r:id="rId115"/>
  </p:notesMasterIdLst>
  <p:sldIdLst>
    <p:sldId id="256" r:id="rId3"/>
    <p:sldId id="1574" r:id="rId4"/>
    <p:sldId id="266" r:id="rId5"/>
    <p:sldId id="300" r:id="rId6"/>
    <p:sldId id="270" r:id="rId7"/>
    <p:sldId id="267" r:id="rId8"/>
    <p:sldId id="268" r:id="rId9"/>
    <p:sldId id="271" r:id="rId10"/>
    <p:sldId id="269" r:id="rId11"/>
    <p:sldId id="301" r:id="rId12"/>
    <p:sldId id="259" r:id="rId13"/>
    <p:sldId id="298" r:id="rId14"/>
    <p:sldId id="293" r:id="rId15"/>
    <p:sldId id="299" r:id="rId16"/>
    <p:sldId id="261" r:id="rId17"/>
    <p:sldId id="272" r:id="rId18"/>
    <p:sldId id="262" r:id="rId19"/>
    <p:sldId id="263" r:id="rId20"/>
    <p:sldId id="274" r:id="rId21"/>
    <p:sldId id="275" r:id="rId22"/>
    <p:sldId id="264" r:id="rId23"/>
    <p:sldId id="273" r:id="rId24"/>
    <p:sldId id="265" r:id="rId25"/>
    <p:sldId id="294" r:id="rId26"/>
    <p:sldId id="295" r:id="rId27"/>
    <p:sldId id="258" r:id="rId28"/>
    <p:sldId id="284" r:id="rId29"/>
    <p:sldId id="279" r:id="rId30"/>
    <p:sldId id="289" r:id="rId31"/>
    <p:sldId id="313" r:id="rId32"/>
    <p:sldId id="281" r:id="rId33"/>
    <p:sldId id="314" r:id="rId34"/>
    <p:sldId id="317" r:id="rId35"/>
    <p:sldId id="319" r:id="rId36"/>
    <p:sldId id="320" r:id="rId37"/>
    <p:sldId id="318" r:id="rId38"/>
    <p:sldId id="283" r:id="rId39"/>
    <p:sldId id="315" r:id="rId40"/>
    <p:sldId id="316" r:id="rId41"/>
    <p:sldId id="282" r:id="rId42"/>
    <p:sldId id="276" r:id="rId43"/>
    <p:sldId id="302" r:id="rId44"/>
    <p:sldId id="303" r:id="rId45"/>
    <p:sldId id="305" r:id="rId46"/>
    <p:sldId id="277" r:id="rId47"/>
    <p:sldId id="306" r:id="rId48"/>
    <p:sldId id="321" r:id="rId49"/>
    <p:sldId id="322" r:id="rId50"/>
    <p:sldId id="307" r:id="rId51"/>
    <p:sldId id="308" r:id="rId52"/>
    <p:sldId id="309" r:id="rId53"/>
    <p:sldId id="312" r:id="rId54"/>
    <p:sldId id="278" r:id="rId55"/>
    <p:sldId id="285" r:id="rId56"/>
    <p:sldId id="1571" r:id="rId57"/>
    <p:sldId id="1570" r:id="rId58"/>
    <p:sldId id="296" r:id="rId59"/>
    <p:sldId id="297" r:id="rId60"/>
    <p:sldId id="335" r:id="rId61"/>
    <p:sldId id="290" r:id="rId62"/>
    <p:sldId id="287" r:id="rId63"/>
    <p:sldId id="1536" r:id="rId64"/>
    <p:sldId id="1537" r:id="rId65"/>
    <p:sldId id="1572" r:id="rId66"/>
    <p:sldId id="1538" r:id="rId67"/>
    <p:sldId id="1539" r:id="rId68"/>
    <p:sldId id="1545" r:id="rId69"/>
    <p:sldId id="1552" r:id="rId70"/>
    <p:sldId id="1546" r:id="rId71"/>
    <p:sldId id="1547" r:id="rId72"/>
    <p:sldId id="1549" r:id="rId73"/>
    <p:sldId id="1550" r:id="rId74"/>
    <p:sldId id="1548" r:id="rId75"/>
    <p:sldId id="291" r:id="rId76"/>
    <p:sldId id="336" r:id="rId77"/>
    <p:sldId id="1554" r:id="rId78"/>
    <p:sldId id="1556" r:id="rId79"/>
    <p:sldId id="1561" r:id="rId80"/>
    <p:sldId id="1551" r:id="rId81"/>
    <p:sldId id="1568" r:id="rId82"/>
    <p:sldId id="1555" r:id="rId83"/>
    <p:sldId id="1564" r:id="rId84"/>
    <p:sldId id="1569" r:id="rId85"/>
    <p:sldId id="1558" r:id="rId86"/>
    <p:sldId id="1553" r:id="rId87"/>
    <p:sldId id="1563" r:id="rId88"/>
    <p:sldId id="1562" r:id="rId89"/>
    <p:sldId id="1573" r:id="rId90"/>
    <p:sldId id="1575" r:id="rId91"/>
    <p:sldId id="288" r:id="rId92"/>
    <p:sldId id="1576" r:id="rId93"/>
    <p:sldId id="1578" r:id="rId94"/>
    <p:sldId id="1599" r:id="rId95"/>
    <p:sldId id="1607" r:id="rId96"/>
    <p:sldId id="1577" r:id="rId97"/>
    <p:sldId id="1609" r:id="rId98"/>
    <p:sldId id="1589" r:id="rId99"/>
    <p:sldId id="1579" r:id="rId100"/>
    <p:sldId id="1586" r:id="rId101"/>
    <p:sldId id="1587" r:id="rId102"/>
    <p:sldId id="1588" r:id="rId103"/>
    <p:sldId id="1603" r:id="rId104"/>
    <p:sldId id="1597" r:id="rId105"/>
    <p:sldId id="1602" r:id="rId106"/>
    <p:sldId id="1600" r:id="rId107"/>
    <p:sldId id="1596" r:id="rId108"/>
    <p:sldId id="1604" r:id="rId109"/>
    <p:sldId id="1605" r:id="rId110"/>
    <p:sldId id="1598" r:id="rId111"/>
    <p:sldId id="1606" r:id="rId112"/>
    <p:sldId id="1601" r:id="rId113"/>
    <p:sldId id="292" r:id="rId1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ang Bradly" initials="HB" lastIdx="1" clrIdx="0">
    <p:extLst>
      <p:ext uri="{19B8F6BF-5375-455C-9EA6-DF929625EA0E}">
        <p15:presenceInfo xmlns:p15="http://schemas.microsoft.com/office/powerpoint/2012/main" userId="f817e3622a0a2d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12" autoAdjust="0"/>
    <p:restoredTop sz="99839" autoAdjust="0"/>
  </p:normalViewPr>
  <p:slideViewPr>
    <p:cSldViewPr>
      <p:cViewPr varScale="1">
        <p:scale>
          <a:sx n="87" d="100"/>
          <a:sy n="87" d="100"/>
        </p:scale>
        <p:origin x="17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12T11:03:19.13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255FC-913A-409B-A950-808889D242E1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48B25-970B-457E-BB1C-34B3AB6EE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1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48B25-970B-457E-BB1C-34B3AB6EE7B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53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48B25-970B-457E-BB1C-34B3AB6EE7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9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48B25-970B-457E-BB1C-34B3AB6EE7B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 bwMode="ltGray">
          <a:xfrm>
            <a:off x="7223760" y="5410"/>
            <a:ext cx="1926890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>
            <a:off x="742950" y="5362237"/>
            <a:ext cx="840105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0" y="649224"/>
            <a:ext cx="1839834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ltGray">
          <a:xfrm>
            <a:off x="621792" y="594360"/>
            <a:ext cx="7790688" cy="5788152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scene3d>
            <a:camera prst="orthographicFront"/>
            <a:lightRig rig="soft" dir="t">
              <a:rot lat="0" lon="0" rev="16200000"/>
            </a:lightRig>
          </a:scene3d>
          <a:sp3d prstMaterial="plastic">
            <a:bevelT w="101600" h="127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85800" y="2130425"/>
            <a:ext cx="7772400" cy="1470025"/>
          </a:xfr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gradFill flip="none" rotWithShape="1">
                  <a:gsLst>
                    <a:gs pos="0">
                      <a:schemeClr val="tx1"/>
                    </a:gs>
                    <a:gs pos="44000">
                      <a:schemeClr val="tx1">
                        <a:lumMod val="8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ctr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371600" y="3886200"/>
            <a:ext cx="6400800" cy="12161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ltGray">
          <a:xfrm>
            <a:off x="6954" y="2705"/>
            <a:ext cx="7708296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10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5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755648" cy="587044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9768" y="274638"/>
            <a:ext cx="635508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21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8A7F-8B49-429F-9EA1-D5409DA7FBA4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97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C97D-2F9C-4A2C-863D-11CEEDDD0054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30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7BD6-DD15-466A-86D1-F827D21A288B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16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AC89-F970-4613-B14E-794E330C5F64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59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BD09-95B1-488C-876A-D67DF0C3D6BE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17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3203-895F-4C7C-832D-CB9C4DFF901C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6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E735-96CD-4448-A41E-8E4161AD6265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257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FC347-8744-4491-B86F-B2254FA8562C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3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ltGray">
          <a:xfrm>
            <a:off x="74998" y="1"/>
            <a:ext cx="2930695" cy="75351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53517">
                <a:moveTo>
                  <a:pt x="0" y="0"/>
                </a:moveTo>
                <a:lnTo>
                  <a:pt x="2930695" y="0"/>
                </a:lnTo>
                <a:cubicBezTo>
                  <a:pt x="2322114" y="140439"/>
                  <a:pt x="1849014" y="365685"/>
                  <a:pt x="1511500" y="559601"/>
                </a:cubicBezTo>
                <a:cubicBezTo>
                  <a:pt x="1173986" y="753517"/>
                  <a:pt x="812721" y="735921"/>
                  <a:pt x="556717" y="522102"/>
                </a:cubicBezTo>
                <a:cubicBezTo>
                  <a:pt x="300713" y="308283"/>
                  <a:pt x="260981" y="25496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0" y="146304"/>
            <a:ext cx="873394" cy="1945287"/>
          </a:xfrm>
          <a:custGeom>
            <a:avLst/>
            <a:gdLst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600891"/>
              <a:gd name="connsiteY0" fmla="*/ 124641 h 2179320"/>
              <a:gd name="connsiteX1" fmla="*/ 0 w 600891"/>
              <a:gd name="connsiteY1" fmla="*/ 1992630 h 2179320"/>
              <a:gd name="connsiteX2" fmla="*/ 600891 w 600891"/>
              <a:gd name="connsiteY2" fmla="*/ 1244781 h 2179320"/>
              <a:gd name="connsiteX3" fmla="*/ 0 w 600891"/>
              <a:gd name="connsiteY3" fmla="*/ 124641 h 2179320"/>
              <a:gd name="connsiteX0" fmla="*/ 0 w 600891"/>
              <a:gd name="connsiteY0" fmla="*/ 0 h 2054679"/>
              <a:gd name="connsiteX1" fmla="*/ 0 w 600891"/>
              <a:gd name="connsiteY1" fmla="*/ 1867989 h 2054679"/>
              <a:gd name="connsiteX2" fmla="*/ 600891 w 600891"/>
              <a:gd name="connsiteY2" fmla="*/ 1120140 h 2054679"/>
              <a:gd name="connsiteX3" fmla="*/ 0 w 600891"/>
              <a:gd name="connsiteY3" fmla="*/ 0 h 2054679"/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2959 w 604343"/>
              <a:gd name="connsiteY0" fmla="*/ 0 h 1945287"/>
              <a:gd name="connsiteX1" fmla="*/ 0 w 604343"/>
              <a:gd name="connsiteY1" fmla="*/ 1945287 h 1945287"/>
              <a:gd name="connsiteX2" fmla="*/ 603850 w 604343"/>
              <a:gd name="connsiteY2" fmla="*/ 1120140 h 1945287"/>
              <a:gd name="connsiteX3" fmla="*/ 2959 w 604343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394" h="1945287">
                <a:moveTo>
                  <a:pt x="2959" y="0"/>
                </a:moveTo>
                <a:cubicBezTo>
                  <a:pt x="1973" y="648429"/>
                  <a:pt x="986" y="1296858"/>
                  <a:pt x="0" y="1945287"/>
                </a:cubicBezTo>
                <a:cubicBezTo>
                  <a:pt x="357103" y="1330754"/>
                  <a:pt x="302614" y="1474615"/>
                  <a:pt x="603850" y="1120140"/>
                </a:cubicBezTo>
                <a:cubicBezTo>
                  <a:pt x="873394" y="743495"/>
                  <a:pt x="557975" y="492846"/>
                  <a:pt x="29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 flipH="1">
            <a:off x="6251595" y="2"/>
            <a:ext cx="2774989" cy="697912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61578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889023" y="369862"/>
                  <a:pt x="1557041" y="565720"/>
                </a:cubicBezTo>
                <a:cubicBezTo>
                  <a:pt x="1225059" y="761578"/>
                  <a:pt x="970499" y="736437"/>
                  <a:pt x="739391" y="563932"/>
                </a:cubicBezTo>
                <a:cubicBezTo>
                  <a:pt x="508283" y="391427"/>
                  <a:pt x="293677" y="22561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8303961" y="118997"/>
            <a:ext cx="840211" cy="1938933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11" h="1938933">
                <a:moveTo>
                  <a:pt x="836906" y="0"/>
                </a:moveTo>
                <a:cubicBezTo>
                  <a:pt x="838008" y="646311"/>
                  <a:pt x="839109" y="1292622"/>
                  <a:pt x="840211" y="1938933"/>
                </a:cubicBezTo>
                <a:cubicBezTo>
                  <a:pt x="716023" y="1663542"/>
                  <a:pt x="469477" y="1401871"/>
                  <a:pt x="282630" y="1168052"/>
                </a:cubicBezTo>
                <a:cubicBezTo>
                  <a:pt x="176409" y="1037236"/>
                  <a:pt x="0" y="767777"/>
                  <a:pt x="288893" y="466595"/>
                </a:cubicBezTo>
                <a:lnTo>
                  <a:pt x="836906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 flipV="1">
            <a:off x="8404381" y="4828139"/>
            <a:ext cx="739620" cy="1798505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78770" y="1663542"/>
                  <a:pt x="432224" y="1401871"/>
                  <a:pt x="245377" y="1168052"/>
                </a:cubicBezTo>
                <a:cubicBezTo>
                  <a:pt x="139156" y="1037236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 flipH="1" flipV="1">
            <a:off x="5959494" y="5930042"/>
            <a:ext cx="3030580" cy="92795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1012609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931923" y="362314"/>
                  <a:pt x="1558781" y="546614"/>
                </a:cubicBezTo>
                <a:cubicBezTo>
                  <a:pt x="1185639" y="730914"/>
                  <a:pt x="969389" y="1012609"/>
                  <a:pt x="640049" y="766159"/>
                </a:cubicBezTo>
                <a:cubicBezTo>
                  <a:pt x="434246" y="591862"/>
                  <a:pt x="273931" y="25675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 flipV="1">
            <a:off x="237264" y="6065125"/>
            <a:ext cx="2889393" cy="802209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989277"/>
              <a:gd name="connsiteX1" fmla="*/ 2987052 w 2987052"/>
              <a:gd name="connsiteY1" fmla="*/ 0 h 989277"/>
              <a:gd name="connsiteX2" fmla="*/ 1542035 w 2987052"/>
              <a:gd name="connsiteY2" fmla="*/ 594541 h 989277"/>
              <a:gd name="connsiteX3" fmla="*/ 609196 w 2987052"/>
              <a:gd name="connsiteY3" fmla="*/ 775026 h 989277"/>
              <a:gd name="connsiteX4" fmla="*/ 0 w 2987052"/>
              <a:gd name="connsiteY4" fmla="*/ 1861 h 98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052" h="989277">
                <a:moveTo>
                  <a:pt x="0" y="1861"/>
                </a:moveTo>
                <a:lnTo>
                  <a:pt x="2987052" y="0"/>
                </a:lnTo>
                <a:cubicBezTo>
                  <a:pt x="2259403" y="231765"/>
                  <a:pt x="1909957" y="389861"/>
                  <a:pt x="1542035" y="594541"/>
                </a:cubicBezTo>
                <a:cubicBezTo>
                  <a:pt x="1174113" y="799221"/>
                  <a:pt x="890611" y="989277"/>
                  <a:pt x="609196" y="775026"/>
                </a:cubicBezTo>
                <a:cubicBezTo>
                  <a:pt x="403393" y="600729"/>
                  <a:pt x="230262" y="329225"/>
                  <a:pt x="0" y="1861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 bwMode="ltGray">
          <a:xfrm flipH="1" flipV="1">
            <a:off x="0" y="4779980"/>
            <a:ext cx="705394" cy="2062054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30685" y="1667017"/>
                  <a:pt x="406551" y="1438364"/>
                  <a:pt x="219704" y="1204545"/>
                </a:cubicBezTo>
                <a:cubicBezTo>
                  <a:pt x="113483" y="1073729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36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9CBC-3DF8-4D91-8B00-3909218F3587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396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9ACB-59D3-4466-9D54-2D9B0945797E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451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505D-84FE-4782-999E-663910A6F057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4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ltGray">
          <a:xfrm>
            <a:off x="7223760" y="5410"/>
            <a:ext cx="1926890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742950" y="5362237"/>
            <a:ext cx="840105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649224"/>
            <a:ext cx="1839834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6954" y="2705"/>
            <a:ext cx="7708296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algn="ctr" defTabSz="914400" rtl="0" eaLnBrk="1" latinLnBrk="0" hangingPunct="1"/>
            <a:endParaRPr lang="en-US" sz="4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02536"/>
            <a:ext cx="7068312" cy="114300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069848" y="3218688"/>
            <a:ext cx="7068312" cy="1572768"/>
          </a:xfrm>
        </p:spPr>
        <p:txBody>
          <a:bodyPr anchor="t">
            <a:normAutofit/>
          </a:bodyPr>
          <a:lstStyle>
            <a:lvl1pPr>
              <a:defRPr sz="48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0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30589" y="0"/>
            <a:ext cx="774440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312983"/>
            <a:ext cx="909138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 flipV="1">
            <a:off x="0" y="5172889"/>
            <a:ext cx="850182" cy="1665516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29018 w 909138"/>
              <a:gd name="connsiteY2" fmla="*/ 946385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369" h="1423763">
                <a:moveTo>
                  <a:pt x="0" y="0"/>
                </a:moveTo>
                <a:lnTo>
                  <a:pt x="0" y="1423763"/>
                </a:lnTo>
                <a:cubicBezTo>
                  <a:pt x="368101" y="1168156"/>
                  <a:pt x="565407" y="1044083"/>
                  <a:pt x="729018" y="946385"/>
                </a:cubicBezTo>
                <a:cubicBezTo>
                  <a:pt x="892629" y="848687"/>
                  <a:pt x="917369" y="716889"/>
                  <a:pt x="723181" y="562947"/>
                </a:cubicBezTo>
                <a:cubicBezTo>
                  <a:pt x="489248" y="377289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7706271" y="-3132"/>
            <a:ext cx="1450255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475656" y="5237922"/>
            <a:ext cx="8668343" cy="1639956"/>
          </a:xfrm>
          <a:custGeom>
            <a:avLst/>
            <a:gdLst>
              <a:gd name="connsiteX0" fmla="*/ 0 w 8666922"/>
              <a:gd name="connsiteY0" fmla="*/ 1610139 h 1639956"/>
              <a:gd name="connsiteX1" fmla="*/ 8656983 w 8666922"/>
              <a:gd name="connsiteY1" fmla="*/ 1639956 h 1639956"/>
              <a:gd name="connsiteX2" fmla="*/ 8666922 w 8666922"/>
              <a:gd name="connsiteY2" fmla="*/ 0 h 1639956"/>
              <a:gd name="connsiteX3" fmla="*/ 4084983 w 8666922"/>
              <a:gd name="connsiteY3" fmla="*/ 1480930 h 1639956"/>
              <a:gd name="connsiteX4" fmla="*/ 993913 w 8666922"/>
              <a:gd name="connsiteY4" fmla="*/ 914400 h 1639956"/>
              <a:gd name="connsiteX5" fmla="*/ 0 w 8666922"/>
              <a:gd name="connsiteY5" fmla="*/ 1610139 h 1639956"/>
              <a:gd name="connsiteX0" fmla="*/ 0 w 8666922"/>
              <a:gd name="connsiteY0" fmla="*/ 1636643 h 1666460"/>
              <a:gd name="connsiteX1" fmla="*/ 8656983 w 8666922"/>
              <a:gd name="connsiteY1" fmla="*/ 1666460 h 1666460"/>
              <a:gd name="connsiteX2" fmla="*/ 8666922 w 8666922"/>
              <a:gd name="connsiteY2" fmla="*/ 26504 h 1666460"/>
              <a:gd name="connsiteX3" fmla="*/ 4084983 w 8666922"/>
              <a:gd name="connsiteY3" fmla="*/ 1507434 h 1666460"/>
              <a:gd name="connsiteX4" fmla="*/ 993913 w 8666922"/>
              <a:gd name="connsiteY4" fmla="*/ 940904 h 1666460"/>
              <a:gd name="connsiteX5" fmla="*/ 0 w 8666922"/>
              <a:gd name="connsiteY5" fmla="*/ 1636643 h 1666460"/>
              <a:gd name="connsiteX0" fmla="*/ 0 w 8668343"/>
              <a:gd name="connsiteY0" fmla="*/ 1647276 h 1666460"/>
              <a:gd name="connsiteX1" fmla="*/ 8658404 w 8668343"/>
              <a:gd name="connsiteY1" fmla="*/ 1666460 h 1666460"/>
              <a:gd name="connsiteX2" fmla="*/ 8668343 w 8668343"/>
              <a:gd name="connsiteY2" fmla="*/ 26504 h 1666460"/>
              <a:gd name="connsiteX3" fmla="*/ 4086404 w 8668343"/>
              <a:gd name="connsiteY3" fmla="*/ 1507434 h 1666460"/>
              <a:gd name="connsiteX4" fmla="*/ 995334 w 8668343"/>
              <a:gd name="connsiteY4" fmla="*/ 940904 h 1666460"/>
              <a:gd name="connsiteX5" fmla="*/ 0 w 8668343"/>
              <a:gd name="connsiteY5" fmla="*/ 1647276 h 1666460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1277178 w 9945521"/>
              <a:gd name="connsiteY0" fmla="*/ 1620772 h 1639956"/>
              <a:gd name="connsiteX1" fmla="*/ 9935582 w 9945521"/>
              <a:gd name="connsiteY1" fmla="*/ 1639956 h 1639956"/>
              <a:gd name="connsiteX2" fmla="*/ 9945521 w 9945521"/>
              <a:gd name="connsiteY2" fmla="*/ 0 h 1639956"/>
              <a:gd name="connsiteX3" fmla="*/ 5363582 w 9945521"/>
              <a:gd name="connsiteY3" fmla="*/ 1480930 h 1639956"/>
              <a:gd name="connsiteX4" fmla="*/ 2272512 w 9945521"/>
              <a:gd name="connsiteY4" fmla="*/ 914400 h 1639956"/>
              <a:gd name="connsiteX5" fmla="*/ 1277178 w 9945521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8343" h="1639956">
                <a:moveTo>
                  <a:pt x="0" y="1620772"/>
                </a:moveTo>
                <a:lnTo>
                  <a:pt x="8658404" y="1639956"/>
                </a:lnTo>
                <a:lnTo>
                  <a:pt x="8668343" y="0"/>
                </a:lnTo>
                <a:cubicBezTo>
                  <a:pt x="7434289" y="1156087"/>
                  <a:pt x="5517363" y="1503112"/>
                  <a:pt x="4086404" y="1480930"/>
                </a:cubicBezTo>
                <a:cubicBezTo>
                  <a:pt x="2655445" y="1458748"/>
                  <a:pt x="1459326" y="1108766"/>
                  <a:pt x="995334" y="914400"/>
                </a:cubicBezTo>
                <a:cubicBezTo>
                  <a:pt x="531342" y="720034"/>
                  <a:pt x="360863" y="1226049"/>
                  <a:pt x="0" y="1620772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30352"/>
            <a:ext cx="73152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9536" y="1719072"/>
            <a:ext cx="3575304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8848" y="1719072"/>
            <a:ext cx="3575304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31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ltGray">
          <a:xfrm>
            <a:off x="30589" y="0"/>
            <a:ext cx="774440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0" y="312983"/>
            <a:ext cx="909138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7706271" y="-3132"/>
            <a:ext cx="1450255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30352"/>
            <a:ext cx="7315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64792"/>
            <a:ext cx="4041648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487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64792"/>
            <a:ext cx="4041648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0487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9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30589" y="0"/>
            <a:ext cx="774440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 bwMode="ltGray">
          <a:xfrm>
            <a:off x="0" y="312983"/>
            <a:ext cx="909138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 flipV="1">
            <a:off x="0" y="5172889"/>
            <a:ext cx="850182" cy="1665516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29018 w 909138"/>
              <a:gd name="connsiteY2" fmla="*/ 946385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369" h="1423763">
                <a:moveTo>
                  <a:pt x="0" y="0"/>
                </a:moveTo>
                <a:lnTo>
                  <a:pt x="0" y="1423763"/>
                </a:lnTo>
                <a:cubicBezTo>
                  <a:pt x="368101" y="1168156"/>
                  <a:pt x="565407" y="1044083"/>
                  <a:pt x="729018" y="946385"/>
                </a:cubicBezTo>
                <a:cubicBezTo>
                  <a:pt x="892629" y="848687"/>
                  <a:pt x="917369" y="716889"/>
                  <a:pt x="723181" y="562947"/>
                </a:cubicBezTo>
                <a:cubicBezTo>
                  <a:pt x="489248" y="377289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7706271" y="-3132"/>
            <a:ext cx="1450255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475656" y="5237922"/>
            <a:ext cx="8668343" cy="1639956"/>
          </a:xfrm>
          <a:custGeom>
            <a:avLst/>
            <a:gdLst>
              <a:gd name="connsiteX0" fmla="*/ 0 w 8666922"/>
              <a:gd name="connsiteY0" fmla="*/ 1610139 h 1639956"/>
              <a:gd name="connsiteX1" fmla="*/ 8656983 w 8666922"/>
              <a:gd name="connsiteY1" fmla="*/ 1639956 h 1639956"/>
              <a:gd name="connsiteX2" fmla="*/ 8666922 w 8666922"/>
              <a:gd name="connsiteY2" fmla="*/ 0 h 1639956"/>
              <a:gd name="connsiteX3" fmla="*/ 4084983 w 8666922"/>
              <a:gd name="connsiteY3" fmla="*/ 1480930 h 1639956"/>
              <a:gd name="connsiteX4" fmla="*/ 993913 w 8666922"/>
              <a:gd name="connsiteY4" fmla="*/ 914400 h 1639956"/>
              <a:gd name="connsiteX5" fmla="*/ 0 w 8666922"/>
              <a:gd name="connsiteY5" fmla="*/ 1610139 h 1639956"/>
              <a:gd name="connsiteX0" fmla="*/ 0 w 8666922"/>
              <a:gd name="connsiteY0" fmla="*/ 1636643 h 1666460"/>
              <a:gd name="connsiteX1" fmla="*/ 8656983 w 8666922"/>
              <a:gd name="connsiteY1" fmla="*/ 1666460 h 1666460"/>
              <a:gd name="connsiteX2" fmla="*/ 8666922 w 8666922"/>
              <a:gd name="connsiteY2" fmla="*/ 26504 h 1666460"/>
              <a:gd name="connsiteX3" fmla="*/ 4084983 w 8666922"/>
              <a:gd name="connsiteY3" fmla="*/ 1507434 h 1666460"/>
              <a:gd name="connsiteX4" fmla="*/ 993913 w 8666922"/>
              <a:gd name="connsiteY4" fmla="*/ 940904 h 1666460"/>
              <a:gd name="connsiteX5" fmla="*/ 0 w 8666922"/>
              <a:gd name="connsiteY5" fmla="*/ 1636643 h 1666460"/>
              <a:gd name="connsiteX0" fmla="*/ 0 w 8668343"/>
              <a:gd name="connsiteY0" fmla="*/ 1647276 h 1666460"/>
              <a:gd name="connsiteX1" fmla="*/ 8658404 w 8668343"/>
              <a:gd name="connsiteY1" fmla="*/ 1666460 h 1666460"/>
              <a:gd name="connsiteX2" fmla="*/ 8668343 w 8668343"/>
              <a:gd name="connsiteY2" fmla="*/ 26504 h 1666460"/>
              <a:gd name="connsiteX3" fmla="*/ 4086404 w 8668343"/>
              <a:gd name="connsiteY3" fmla="*/ 1507434 h 1666460"/>
              <a:gd name="connsiteX4" fmla="*/ 995334 w 8668343"/>
              <a:gd name="connsiteY4" fmla="*/ 940904 h 1666460"/>
              <a:gd name="connsiteX5" fmla="*/ 0 w 8668343"/>
              <a:gd name="connsiteY5" fmla="*/ 1647276 h 1666460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1277178 w 9945521"/>
              <a:gd name="connsiteY0" fmla="*/ 1620772 h 1639956"/>
              <a:gd name="connsiteX1" fmla="*/ 9935582 w 9945521"/>
              <a:gd name="connsiteY1" fmla="*/ 1639956 h 1639956"/>
              <a:gd name="connsiteX2" fmla="*/ 9945521 w 9945521"/>
              <a:gd name="connsiteY2" fmla="*/ 0 h 1639956"/>
              <a:gd name="connsiteX3" fmla="*/ 5363582 w 9945521"/>
              <a:gd name="connsiteY3" fmla="*/ 1480930 h 1639956"/>
              <a:gd name="connsiteX4" fmla="*/ 2272512 w 9945521"/>
              <a:gd name="connsiteY4" fmla="*/ 914400 h 1639956"/>
              <a:gd name="connsiteX5" fmla="*/ 1277178 w 9945521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8343" h="1639956">
                <a:moveTo>
                  <a:pt x="0" y="1620772"/>
                </a:moveTo>
                <a:lnTo>
                  <a:pt x="8658404" y="1639956"/>
                </a:lnTo>
                <a:lnTo>
                  <a:pt x="8668343" y="0"/>
                </a:lnTo>
                <a:cubicBezTo>
                  <a:pt x="7434289" y="1156087"/>
                  <a:pt x="5517363" y="1503112"/>
                  <a:pt x="4086404" y="1480930"/>
                </a:cubicBezTo>
                <a:cubicBezTo>
                  <a:pt x="2655445" y="1458748"/>
                  <a:pt x="1459326" y="1108766"/>
                  <a:pt x="995334" y="914400"/>
                </a:cubicBezTo>
                <a:cubicBezTo>
                  <a:pt x="531342" y="720034"/>
                  <a:pt x="360863" y="1226049"/>
                  <a:pt x="0" y="1620772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552" y="612648"/>
            <a:ext cx="7013448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49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reeform 4"/>
          <p:cNvSpPr/>
          <p:nvPr/>
        </p:nvSpPr>
        <p:spPr bwMode="ltGray">
          <a:xfrm>
            <a:off x="30589" y="0"/>
            <a:ext cx="774440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 bwMode="ltGray">
          <a:xfrm>
            <a:off x="0" y="312983"/>
            <a:ext cx="909138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7706271" y="-3132"/>
            <a:ext cx="1450255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20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74998" y="1"/>
            <a:ext cx="2930695" cy="75351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53517">
                <a:moveTo>
                  <a:pt x="0" y="0"/>
                </a:moveTo>
                <a:lnTo>
                  <a:pt x="2930695" y="0"/>
                </a:lnTo>
                <a:cubicBezTo>
                  <a:pt x="2322114" y="140439"/>
                  <a:pt x="1849014" y="365685"/>
                  <a:pt x="1511500" y="559601"/>
                </a:cubicBezTo>
                <a:cubicBezTo>
                  <a:pt x="1173986" y="753517"/>
                  <a:pt x="812721" y="735921"/>
                  <a:pt x="556717" y="522102"/>
                </a:cubicBezTo>
                <a:cubicBezTo>
                  <a:pt x="300713" y="308283"/>
                  <a:pt x="260981" y="25496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146304"/>
            <a:ext cx="873394" cy="1945287"/>
          </a:xfrm>
          <a:custGeom>
            <a:avLst/>
            <a:gdLst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600891"/>
              <a:gd name="connsiteY0" fmla="*/ 124641 h 2179320"/>
              <a:gd name="connsiteX1" fmla="*/ 0 w 600891"/>
              <a:gd name="connsiteY1" fmla="*/ 1992630 h 2179320"/>
              <a:gd name="connsiteX2" fmla="*/ 600891 w 600891"/>
              <a:gd name="connsiteY2" fmla="*/ 1244781 h 2179320"/>
              <a:gd name="connsiteX3" fmla="*/ 0 w 600891"/>
              <a:gd name="connsiteY3" fmla="*/ 124641 h 2179320"/>
              <a:gd name="connsiteX0" fmla="*/ 0 w 600891"/>
              <a:gd name="connsiteY0" fmla="*/ 0 h 2054679"/>
              <a:gd name="connsiteX1" fmla="*/ 0 w 600891"/>
              <a:gd name="connsiteY1" fmla="*/ 1867989 h 2054679"/>
              <a:gd name="connsiteX2" fmla="*/ 600891 w 600891"/>
              <a:gd name="connsiteY2" fmla="*/ 1120140 h 2054679"/>
              <a:gd name="connsiteX3" fmla="*/ 0 w 600891"/>
              <a:gd name="connsiteY3" fmla="*/ 0 h 2054679"/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2959 w 604343"/>
              <a:gd name="connsiteY0" fmla="*/ 0 h 1945287"/>
              <a:gd name="connsiteX1" fmla="*/ 0 w 604343"/>
              <a:gd name="connsiteY1" fmla="*/ 1945287 h 1945287"/>
              <a:gd name="connsiteX2" fmla="*/ 603850 w 604343"/>
              <a:gd name="connsiteY2" fmla="*/ 1120140 h 1945287"/>
              <a:gd name="connsiteX3" fmla="*/ 2959 w 604343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394" h="1945287">
                <a:moveTo>
                  <a:pt x="2959" y="0"/>
                </a:moveTo>
                <a:cubicBezTo>
                  <a:pt x="1973" y="648429"/>
                  <a:pt x="986" y="1296858"/>
                  <a:pt x="0" y="1945287"/>
                </a:cubicBezTo>
                <a:cubicBezTo>
                  <a:pt x="357103" y="1330754"/>
                  <a:pt x="302614" y="1474615"/>
                  <a:pt x="603850" y="1120140"/>
                </a:cubicBezTo>
                <a:cubicBezTo>
                  <a:pt x="873394" y="743495"/>
                  <a:pt x="557975" y="492846"/>
                  <a:pt x="29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 flipH="1">
            <a:off x="6251595" y="2"/>
            <a:ext cx="2774989" cy="697912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61578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889023" y="369862"/>
                  <a:pt x="1557041" y="565720"/>
                </a:cubicBezTo>
                <a:cubicBezTo>
                  <a:pt x="1225059" y="761578"/>
                  <a:pt x="970499" y="736437"/>
                  <a:pt x="739391" y="563932"/>
                </a:cubicBezTo>
                <a:cubicBezTo>
                  <a:pt x="508283" y="391427"/>
                  <a:pt x="293677" y="22561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8303961" y="118997"/>
            <a:ext cx="840211" cy="1938933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11" h="1938933">
                <a:moveTo>
                  <a:pt x="836906" y="0"/>
                </a:moveTo>
                <a:cubicBezTo>
                  <a:pt x="838008" y="646311"/>
                  <a:pt x="839109" y="1292622"/>
                  <a:pt x="840211" y="1938933"/>
                </a:cubicBezTo>
                <a:cubicBezTo>
                  <a:pt x="716023" y="1663542"/>
                  <a:pt x="469477" y="1401871"/>
                  <a:pt x="282630" y="1168052"/>
                </a:cubicBezTo>
                <a:cubicBezTo>
                  <a:pt x="176409" y="1037236"/>
                  <a:pt x="0" y="767777"/>
                  <a:pt x="288893" y="466595"/>
                </a:cubicBezTo>
                <a:lnTo>
                  <a:pt x="836906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 flipV="1">
            <a:off x="8404381" y="4828139"/>
            <a:ext cx="739620" cy="1798505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78770" y="1663542"/>
                  <a:pt x="432224" y="1401871"/>
                  <a:pt x="245377" y="1168052"/>
                </a:cubicBezTo>
                <a:cubicBezTo>
                  <a:pt x="139156" y="1037236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 flipH="1" flipV="1">
            <a:off x="5959494" y="5930042"/>
            <a:ext cx="3030580" cy="92795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1012609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931923" y="362314"/>
                  <a:pt x="1558781" y="546614"/>
                </a:cubicBezTo>
                <a:cubicBezTo>
                  <a:pt x="1185639" y="730914"/>
                  <a:pt x="969389" y="1012609"/>
                  <a:pt x="640049" y="766159"/>
                </a:cubicBezTo>
                <a:cubicBezTo>
                  <a:pt x="434246" y="591862"/>
                  <a:pt x="273931" y="25675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 bwMode="ltGray">
          <a:xfrm flipV="1">
            <a:off x="237264" y="6065125"/>
            <a:ext cx="2889393" cy="802209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989277"/>
              <a:gd name="connsiteX1" fmla="*/ 2987052 w 2987052"/>
              <a:gd name="connsiteY1" fmla="*/ 0 h 989277"/>
              <a:gd name="connsiteX2" fmla="*/ 1542035 w 2987052"/>
              <a:gd name="connsiteY2" fmla="*/ 594541 h 989277"/>
              <a:gd name="connsiteX3" fmla="*/ 609196 w 2987052"/>
              <a:gd name="connsiteY3" fmla="*/ 775026 h 989277"/>
              <a:gd name="connsiteX4" fmla="*/ 0 w 2987052"/>
              <a:gd name="connsiteY4" fmla="*/ 1861 h 98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052" h="989277">
                <a:moveTo>
                  <a:pt x="0" y="1861"/>
                </a:moveTo>
                <a:lnTo>
                  <a:pt x="2987052" y="0"/>
                </a:lnTo>
                <a:cubicBezTo>
                  <a:pt x="2259403" y="231765"/>
                  <a:pt x="1909957" y="389861"/>
                  <a:pt x="1542035" y="594541"/>
                </a:cubicBezTo>
                <a:cubicBezTo>
                  <a:pt x="1174113" y="799221"/>
                  <a:pt x="890611" y="989277"/>
                  <a:pt x="609196" y="775026"/>
                </a:cubicBezTo>
                <a:cubicBezTo>
                  <a:pt x="403393" y="600729"/>
                  <a:pt x="230262" y="329225"/>
                  <a:pt x="0" y="1861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 bwMode="ltGray">
          <a:xfrm flipH="1" flipV="1">
            <a:off x="0" y="4779980"/>
            <a:ext cx="705394" cy="2062054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30685" y="1667017"/>
                  <a:pt x="406551" y="1438364"/>
                  <a:pt x="219704" y="1204545"/>
                </a:cubicBezTo>
                <a:cubicBezTo>
                  <a:pt x="113483" y="1073729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996696"/>
            <a:ext cx="3072384" cy="429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920" y="996696"/>
            <a:ext cx="4425696" cy="5056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6384" y="1499616"/>
            <a:ext cx="3081528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8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7223760" y="5410"/>
            <a:ext cx="1926890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742950" y="5362237"/>
            <a:ext cx="840105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0" y="649224"/>
            <a:ext cx="1839834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6954" y="2705"/>
            <a:ext cx="7708296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31536" cy="41148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1216152" y="685800"/>
            <a:ext cx="6638544" cy="395935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>
            <a:bevelT w="1016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3080" y="5285232"/>
            <a:ext cx="5431536" cy="6309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94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64808"/>
            <a:ext cx="2133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3DB74-8772-42B4-ACA8-0DF8E2A23366}" type="datetimeFigureOut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7248" y="6464808"/>
            <a:ext cx="2895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64808"/>
            <a:ext cx="2133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576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gradFill flip="none" rotWithShape="1">
            <a:gsLst>
              <a:gs pos="0">
                <a:schemeClr val="tx1"/>
              </a:gs>
              <a:gs pos="44000">
                <a:schemeClr val="tx1">
                  <a:lumMod val="8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C0DFE39-8537-4A99-9C67-6E8B82AEC1B4}" type="datetime1">
              <a:rPr lang="ko-KR" altLang="en-US" smtClean="0"/>
              <a:t>2024-01-12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5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시리얼 통신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2014.11.04   </a:t>
            </a:r>
            <a:r>
              <a:rPr lang="en-US" altLang="ko-KR" dirty="0"/>
              <a:t>by </a:t>
            </a:r>
            <a:r>
              <a:rPr lang="ko-KR" altLang="en-US" dirty="0"/>
              <a:t>황 성진</a:t>
            </a:r>
          </a:p>
        </p:txBody>
      </p:sp>
    </p:spTree>
    <p:extLst>
      <p:ext uri="{BB962C8B-B14F-4D97-AF65-F5344CB8AC3E}">
        <p14:creationId xmlns:p14="http://schemas.microsoft.com/office/powerpoint/2010/main" val="49286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/>
              <a:t>RS232</a:t>
            </a:r>
            <a:r>
              <a:rPr lang="ko-KR" altLang="en-US" sz="2400" dirty="0"/>
              <a:t>표준</a:t>
            </a:r>
            <a:r>
              <a:rPr lang="en-US" altLang="ko-KR" sz="2400" dirty="0"/>
              <a:t>:</a:t>
            </a:r>
            <a:br>
              <a:rPr lang="en-US" altLang="ko-KR" sz="2400" dirty="0"/>
            </a:br>
            <a:r>
              <a:rPr lang="ko-KR" altLang="en-US" sz="2400" dirty="0"/>
              <a:t>논리 </a:t>
            </a:r>
            <a:r>
              <a:rPr lang="en-US" altLang="ko-KR" sz="2400" dirty="0"/>
              <a:t>1: -3V</a:t>
            </a:r>
            <a:r>
              <a:rPr lang="en-US" altLang="ko-KR" sz="2400"/>
              <a:t>~-15V(-12V),    </a:t>
            </a:r>
            <a:r>
              <a:rPr lang="ko-KR" altLang="en-US" sz="2400" dirty="0"/>
              <a:t>논리 </a:t>
            </a:r>
            <a:r>
              <a:rPr lang="en-US" altLang="ko-KR" sz="2400" dirty="0"/>
              <a:t>0: +3V</a:t>
            </a:r>
            <a:r>
              <a:rPr lang="en-US" altLang="ko-KR" sz="2400"/>
              <a:t>~+15V(+12V)</a:t>
            </a:r>
            <a:r>
              <a:rPr lang="ko-KR" altLang="en-US" sz="2400"/>
              <a:t>로 규정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D31FB0-F023-4792-8A86-1964F26A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63541"/>
            <a:ext cx="3830987" cy="33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87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3"/>
            <a:ext cx="4114800" cy="48245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 </a:t>
            </a:r>
            <a:r>
              <a:rPr lang="ko-KR" altLang="en-US">
                <a:latin typeface="+mn-ea"/>
              </a:rPr>
              <a:t>통신의 신호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TX </a:t>
            </a:r>
            <a:r>
              <a:rPr lang="ko-KR" altLang="en-US" sz="2400">
                <a:latin typeface="+mn-ea"/>
              </a:rPr>
              <a:t>제어가 </a:t>
            </a:r>
            <a:r>
              <a:rPr lang="en-US" altLang="ko-KR" sz="2400">
                <a:latin typeface="+mn-ea"/>
              </a:rPr>
              <a:t>off </a:t>
            </a:r>
            <a:r>
              <a:rPr lang="ko-KR" altLang="en-US" sz="2400">
                <a:latin typeface="+mn-ea"/>
              </a:rPr>
              <a:t>상태일 때 </a:t>
            </a:r>
            <a:r>
              <a:rPr lang="en-US" altLang="ko-KR" sz="2400">
                <a:latin typeface="+mn-ea"/>
              </a:rPr>
              <a:t>: LIN </a:t>
            </a:r>
            <a:r>
              <a:rPr lang="ko-KR" altLang="en-US" sz="2400">
                <a:latin typeface="+mn-ea"/>
              </a:rPr>
              <a:t>버스의 전압 레벨은 풀업 저항에 의해 배터리 전압과 일치</a:t>
            </a:r>
            <a:r>
              <a:rPr lang="en-US" altLang="ko-KR" sz="2400">
                <a:latin typeface="+mn-ea"/>
                <a:sym typeface="Wingdings" panose="05000000000000000000" pitchFamily="2" charset="2"/>
              </a:rPr>
              <a:t> recessive</a:t>
            </a:r>
          </a:p>
          <a:p>
            <a:pPr algn="l" fontAlgn="base"/>
            <a:r>
              <a:rPr lang="en-US" altLang="ko-KR" sz="2400">
                <a:latin typeface="+mn-ea"/>
              </a:rPr>
              <a:t>TX </a:t>
            </a:r>
            <a:r>
              <a:rPr lang="ko-KR" altLang="en-US" sz="2400">
                <a:latin typeface="+mn-ea"/>
              </a:rPr>
              <a:t>제어가 </a:t>
            </a:r>
            <a:r>
              <a:rPr lang="en-US" altLang="ko-KR" sz="2400">
                <a:latin typeface="+mn-ea"/>
              </a:rPr>
              <a:t>on</a:t>
            </a:r>
            <a:r>
              <a:rPr lang="ko-KR" altLang="en-US" sz="2400">
                <a:latin typeface="+mn-ea"/>
              </a:rPr>
              <a:t>이 되면 </a:t>
            </a:r>
            <a:r>
              <a:rPr lang="en-US" altLang="ko-KR" sz="2400">
                <a:latin typeface="+mn-ea"/>
              </a:rPr>
              <a:t>: </a:t>
            </a:r>
            <a:r>
              <a:rPr lang="ko-KR" altLang="en-US" sz="2400">
                <a:latin typeface="+mn-ea"/>
              </a:rPr>
              <a:t> </a:t>
            </a:r>
            <a:r>
              <a:rPr lang="en-US" altLang="ko-KR" sz="2400">
                <a:latin typeface="+mn-ea"/>
              </a:rPr>
              <a:t>LIN </a:t>
            </a:r>
            <a:r>
              <a:rPr lang="ko-KR" altLang="en-US" sz="2400">
                <a:latin typeface="+mn-ea"/>
              </a:rPr>
              <a:t>버스의 전압 레벨은 </a:t>
            </a:r>
            <a:r>
              <a:rPr lang="en-US" altLang="ko-KR" sz="2400">
                <a:latin typeface="+mn-ea"/>
              </a:rPr>
              <a:t>GND</a:t>
            </a:r>
            <a:r>
              <a:rPr lang="ko-KR" altLang="en-US" sz="2400">
                <a:latin typeface="+mn-ea"/>
              </a:rPr>
              <a:t>와 일치 </a:t>
            </a:r>
            <a:r>
              <a:rPr lang="en-US" altLang="ko-KR" sz="2400">
                <a:latin typeface="+mn-ea"/>
                <a:sym typeface="Wingdings" panose="05000000000000000000" pitchFamily="2" charset="2"/>
              </a:rPr>
              <a:t> dominant</a:t>
            </a:r>
            <a:endParaRPr lang="ko-KR" altLang="en-US" sz="2400">
              <a:latin typeface="+mn-ea"/>
            </a:endParaRPr>
          </a:p>
          <a:p>
            <a:pPr algn="l" fontAlgn="base"/>
            <a:endParaRPr lang="en-US" altLang="ko-KR" sz="240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008D3DA-2CC7-4A7A-9E6D-D860188D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008" y="1268760"/>
            <a:ext cx="4145687" cy="410833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844773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 </a:t>
            </a:r>
            <a:r>
              <a:rPr lang="ko-KR" altLang="en-US">
                <a:latin typeface="+mn-ea"/>
              </a:rPr>
              <a:t>통신의 프레임 구조</a:t>
            </a:r>
            <a:endParaRPr lang="en-US" altLang="ko-KR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0C5715-D466-4EF1-9CE8-CFBD14EF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05" y="1988840"/>
            <a:ext cx="6893147" cy="30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336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 LIN </a:t>
            </a:r>
            <a:r>
              <a:rPr lang="ko-KR" altLang="en-US">
                <a:latin typeface="+mn-ea"/>
              </a:rPr>
              <a:t>마스터 슬레이브 구조</a:t>
            </a:r>
            <a:endParaRPr lang="en-US" altLang="ko-KR">
              <a:latin typeface="+mn-ea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D38DA9D-5972-4F7B-86E7-FCE77C11E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6120680" cy="204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55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 LIN </a:t>
            </a:r>
            <a:r>
              <a:rPr lang="ko-KR" altLang="en-US">
                <a:latin typeface="+mn-ea"/>
              </a:rPr>
              <a:t>마스터와 슬레이브</a:t>
            </a:r>
            <a:endParaRPr lang="en-US" altLang="ko-KR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하나의 마스터 노드가 네트워크 내 모든 통신을 제어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마스터 노드</a:t>
            </a:r>
            <a:r>
              <a:rPr lang="en-US" altLang="ko-KR" sz="2400">
                <a:latin typeface="+mn-ea"/>
              </a:rPr>
              <a:t>: </a:t>
            </a:r>
            <a:r>
              <a:rPr lang="ko-KR" altLang="en-US" sz="2400">
                <a:latin typeface="+mn-ea"/>
              </a:rPr>
              <a:t> 데이터를 요청하거나 제어 명령을 전송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슬레이브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노드</a:t>
            </a:r>
            <a:r>
              <a:rPr lang="en-US" altLang="ko-KR" sz="2400">
                <a:latin typeface="+mn-ea"/>
              </a:rPr>
              <a:t>: </a:t>
            </a:r>
            <a:r>
              <a:rPr lang="ko-KR" altLang="en-US" sz="2400">
                <a:latin typeface="+mn-ea"/>
              </a:rPr>
              <a:t>마스터 노드로부터의 데이터 요청에 상응하는 데이터를 수집하여 응답하거나 마스터 노드로부터 수신된 제어 명령에 상응하는 동작을 수행</a:t>
            </a:r>
            <a:endParaRPr lang="en-US" altLang="ko-KR" sz="2400"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2EE0B3-3D8E-4E7A-A155-05166E854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81364"/>
              </p:ext>
            </p:extLst>
          </p:nvPr>
        </p:nvGraphicFramePr>
        <p:xfrm>
          <a:off x="437089" y="3789040"/>
          <a:ext cx="8229600" cy="1981652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595229357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64432070"/>
                    </a:ext>
                  </a:extLst>
                </a:gridCol>
              </a:tblGrid>
              <a:tr h="1092611">
                <a:tc>
                  <a:txBody>
                    <a:bodyPr/>
                    <a:lstStyle/>
                    <a:p>
                      <a:pPr algn="ctr" fontAlgn="auto" latinLnBrk="0"/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마스터 노드</a:t>
                      </a:r>
                    </a:p>
                  </a:txBody>
                  <a:tcPr marL="84047" marR="84047" marT="42023" marB="420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 latinLnBrk="0"/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통신 속도 정의</a:t>
                      </a:r>
                      <a:b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</a:br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동기 신호 전송</a:t>
                      </a:r>
                      <a:b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</a:br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데이터 모니터링</a:t>
                      </a:r>
                      <a:b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</a:br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sleep/wake up mode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전환</a:t>
                      </a:r>
                    </a:p>
                  </a:txBody>
                  <a:tcPr marL="84047" marR="84047" marT="42023" marB="420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32119"/>
                  </a:ext>
                </a:extLst>
              </a:tr>
              <a:tr h="840470">
                <a:tc>
                  <a:txBody>
                    <a:bodyPr/>
                    <a:lstStyle/>
                    <a:p>
                      <a:pPr algn="ctr" fontAlgn="auto" latinLnBrk="0"/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슬레이브 노드</a:t>
                      </a:r>
                    </a:p>
                  </a:txBody>
                  <a:tcPr marL="84047" marR="84047" marT="42023" marB="4202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 latinLnBrk="0"/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동기 신호 대기</a:t>
                      </a:r>
                      <a:b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</a:br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동기 신호를 이용하여 동기화</a:t>
                      </a:r>
                      <a:b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</a:br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메시지 식별자 이해</a:t>
                      </a:r>
                    </a:p>
                  </a:txBody>
                  <a:tcPr marL="84047" marR="84047" marT="42023" marB="4202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04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734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 </a:t>
            </a:r>
            <a:r>
              <a:rPr lang="ko-KR" altLang="en-US">
                <a:latin typeface="+mn-ea"/>
              </a:rPr>
              <a:t>통신의 프레임 구조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Frame Header + Frame Response</a:t>
            </a:r>
            <a:r>
              <a:rPr lang="ko-KR" altLang="en-US" sz="2400">
                <a:latin typeface="+mn-ea"/>
              </a:rPr>
              <a:t>로 구성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마스터는 헤더 정보를 통해 메시지 </a:t>
            </a:r>
            <a:r>
              <a:rPr lang="en-US" altLang="ko-KR" sz="2400">
                <a:latin typeface="+mn-ea"/>
              </a:rPr>
              <a:t>ID </a:t>
            </a:r>
            <a:r>
              <a:rPr lang="ko-KR" altLang="en-US" sz="2400">
                <a:latin typeface="+mn-ea"/>
              </a:rPr>
              <a:t>전달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슬레이브는 </a:t>
            </a:r>
            <a:r>
              <a:rPr lang="en-US" altLang="ko-KR" sz="2400">
                <a:latin typeface="+mn-ea"/>
              </a:rPr>
              <a:t>Response</a:t>
            </a:r>
            <a:r>
              <a:rPr lang="ko-KR" altLang="en-US" sz="2400">
                <a:latin typeface="+mn-ea"/>
              </a:rPr>
              <a:t> 정보를 통해서 응답을 해야 할지 말지를 결정</a:t>
            </a:r>
          </a:p>
          <a:p>
            <a:pPr algn="l" fontAlgn="base"/>
            <a:r>
              <a:rPr lang="ko-KR" altLang="en-US" sz="2400">
                <a:latin typeface="+mn-ea"/>
              </a:rPr>
              <a:t>위 스케줄 관리는 마스터가 진행</a:t>
            </a:r>
            <a:endParaRPr lang="en-US" altLang="ko-KR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79934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 </a:t>
            </a:r>
            <a:r>
              <a:rPr lang="ko-KR" altLang="en-US">
                <a:latin typeface="+mn-ea"/>
              </a:rPr>
              <a:t>통신의 프레임 구조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LIN </a:t>
            </a:r>
            <a:r>
              <a:rPr lang="ko-KR" altLang="en-US" sz="2400">
                <a:latin typeface="+mn-ea"/>
              </a:rPr>
              <a:t>버스에서 전송의 기본 단위는 프레임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헤더는 항상 마스터 노드의 마스터 태스크가 전송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응답은 슬레이브 태스크가 전송</a:t>
            </a:r>
          </a:p>
          <a:p>
            <a:pPr algn="l" fontAlgn="base"/>
            <a:endParaRPr lang="en-US" altLang="ko-KR" sz="2400">
              <a:latin typeface="+mn-e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A07B6BB-60EA-4F42-99F3-581777C22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54245"/>
            <a:ext cx="8641616" cy="25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466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Frame Header</a:t>
            </a:r>
            <a:r>
              <a:rPr lang="ko-KR" altLang="en-US">
                <a:latin typeface="+mn-ea"/>
              </a:rPr>
              <a:t> 구조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Frame Header </a:t>
            </a:r>
            <a:r>
              <a:rPr lang="ko-KR" altLang="en-US" sz="2400">
                <a:latin typeface="+mn-ea"/>
              </a:rPr>
              <a:t>는 </a:t>
            </a:r>
            <a:r>
              <a:rPr lang="en-US" altLang="ko-KR" sz="2400">
                <a:latin typeface="+mn-ea"/>
              </a:rPr>
              <a:t>Sync break, sync field</a:t>
            </a:r>
            <a:r>
              <a:rPr lang="ko-KR" altLang="en-US" sz="2400">
                <a:latin typeface="+mn-ea"/>
              </a:rPr>
              <a:t>는 모든 슬레이브가 마스터 타이밍에 동기화될 수 있게 하는 역할이며</a:t>
            </a:r>
            <a:r>
              <a:rPr lang="en-US" altLang="ko-KR" sz="2400">
                <a:latin typeface="+mn-ea"/>
              </a:rPr>
              <a:t>, PID</a:t>
            </a:r>
            <a:r>
              <a:rPr lang="ko-KR" altLang="en-US" sz="2400">
                <a:latin typeface="+mn-ea"/>
              </a:rPr>
              <a:t>는 응답</a:t>
            </a:r>
            <a:r>
              <a:rPr lang="en-US" altLang="ko-KR" sz="2400">
                <a:latin typeface="+mn-ea"/>
              </a:rPr>
              <a:t>/</a:t>
            </a:r>
            <a:r>
              <a:rPr lang="ko-KR" altLang="en-US" sz="2400">
                <a:latin typeface="+mn-ea"/>
              </a:rPr>
              <a:t>수신</a:t>
            </a:r>
            <a:r>
              <a:rPr lang="en-US" altLang="ko-KR" sz="2400">
                <a:latin typeface="+mn-ea"/>
              </a:rPr>
              <a:t>/</a:t>
            </a:r>
            <a:r>
              <a:rPr lang="ko-KR" altLang="en-US" sz="2400">
                <a:latin typeface="+mn-ea"/>
              </a:rPr>
              <a:t>무시하는 슬레이브를 정의 내린다</a:t>
            </a:r>
            <a:r>
              <a:rPr lang="en-US" altLang="ko-KR" sz="2400">
                <a:latin typeface="+mn-ea"/>
              </a:rPr>
              <a:t>.</a:t>
            </a:r>
            <a:endParaRPr lang="ko-KR" altLang="en-US" sz="2400">
              <a:latin typeface="+mn-ea"/>
            </a:endParaRPr>
          </a:p>
          <a:p>
            <a:pPr algn="l" fontAlgn="base"/>
            <a:endParaRPr lang="en-US" altLang="ko-KR" sz="2400">
              <a:latin typeface="+mn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D18BC20-AE75-4AF6-AF37-ADBBD5B4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8687"/>
            <a:ext cx="76009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5619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435280" cy="5289451"/>
          </a:xfr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4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Frame Header</a:t>
            </a:r>
            <a:r>
              <a:rPr kumimoji="0" lang="ko-KR" altLang="en-US" sz="4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구조</a:t>
            </a:r>
            <a:endParaRPr kumimoji="0" lang="en-US" altLang="ko-KR" sz="4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indent="-457200" algn="l" fontAlgn="base">
              <a:buFont typeface="+mj-lt"/>
              <a:buAutoNum type="arabicParenR"/>
            </a:pPr>
            <a:endParaRPr lang="en-US" altLang="ko-KR" sz="2400">
              <a:latin typeface="+mn-ea"/>
            </a:endParaRPr>
          </a:p>
          <a:p>
            <a:pPr marL="457200" indent="-457200" algn="l" fontAlgn="base">
              <a:buFont typeface="+mj-lt"/>
              <a:buAutoNum type="arabicParenR"/>
            </a:pPr>
            <a:r>
              <a:rPr lang="ko-KR" altLang="en-US" sz="2400">
                <a:latin typeface="+mn-ea"/>
              </a:rPr>
              <a:t>동기 브레이크 필드</a:t>
            </a:r>
            <a:r>
              <a:rPr lang="en-US" altLang="ko-KR" sz="2400">
                <a:latin typeface="+mn-ea"/>
              </a:rPr>
              <a:t>(SYNC BREAK Field)</a:t>
            </a:r>
          </a:p>
          <a:p>
            <a:pPr marL="531813" indent="-258763" algn="l" fontAlgn="base"/>
            <a:r>
              <a:rPr lang="ko-KR" altLang="en-US" sz="2400">
                <a:latin typeface="+mn-ea"/>
              </a:rPr>
              <a:t>메시지 프레임의 시작을 나타내는 필드</a:t>
            </a:r>
            <a:endParaRPr lang="en-US" altLang="ko-KR" sz="2400">
              <a:latin typeface="+mn-ea"/>
            </a:endParaRPr>
          </a:p>
          <a:p>
            <a:pPr marL="531813" indent="-258763" algn="l" fontAlgn="base"/>
            <a:r>
              <a:rPr lang="ko-KR" altLang="en-US" sz="2400">
                <a:latin typeface="+mn-ea"/>
              </a:rPr>
              <a:t>이 필드는 마스터 태스크만 전송 가능</a:t>
            </a:r>
            <a:endParaRPr lang="en-US" altLang="ko-KR" sz="2400">
              <a:latin typeface="+mn-ea"/>
            </a:endParaRPr>
          </a:p>
          <a:p>
            <a:pPr marL="531813" indent="-258763" algn="l" fontAlgn="base"/>
            <a:r>
              <a:rPr lang="ko-KR" altLang="en-US" sz="2400">
                <a:latin typeface="+mn-ea"/>
              </a:rPr>
              <a:t>슬레이브 태스크가 동기 필드를 준비할 수 있도록 함</a:t>
            </a:r>
            <a:endParaRPr lang="en-US" altLang="ko-KR" sz="2400">
              <a:latin typeface="+mn-ea"/>
            </a:endParaRPr>
          </a:p>
          <a:p>
            <a:pPr marL="531813" indent="-258763" algn="l" fontAlgn="base"/>
            <a:endParaRPr lang="en-US" altLang="ko-KR" sz="2400">
              <a:latin typeface="+mn-ea"/>
            </a:endParaRPr>
          </a:p>
          <a:p>
            <a:pPr marL="457200" indent="-457200" algn="l" fontAlgn="base">
              <a:buFont typeface="+mj-lt"/>
              <a:buAutoNum type="arabicParenR" startAt="2"/>
            </a:pPr>
            <a:r>
              <a:rPr lang="ko-KR" altLang="en-US" sz="2400">
                <a:latin typeface="+mn-ea"/>
              </a:rPr>
              <a:t>동기 필드</a:t>
            </a:r>
            <a:r>
              <a:rPr lang="en-US" altLang="ko-KR" sz="2400">
                <a:latin typeface="+mn-ea"/>
              </a:rPr>
              <a:t>(SYNC Field)</a:t>
            </a:r>
          </a:p>
          <a:p>
            <a:pPr marL="531813" indent="-258763" fontAlgn="base"/>
            <a:r>
              <a:rPr lang="ko-KR" altLang="en-US" sz="2400">
                <a:latin typeface="+mn-ea"/>
              </a:rPr>
              <a:t>슬레이브가 마스터 클럭과 동기를 맞추는데 필요한 신호가 포함된 필드</a:t>
            </a:r>
            <a:endParaRPr lang="en-US" altLang="ko-KR" sz="2400">
              <a:latin typeface="+mn-ea"/>
            </a:endParaRPr>
          </a:p>
          <a:p>
            <a:pPr marL="531813" indent="-258763" fontAlgn="base"/>
            <a:r>
              <a:rPr lang="ko-KR" altLang="en-US" sz="2400">
                <a:latin typeface="+mn-ea"/>
              </a:rPr>
              <a:t>슬레이브들은 이 신호를 이용하여 현재의 </a:t>
            </a:r>
            <a:r>
              <a:rPr lang="en-US" altLang="ko-KR" sz="2400">
                <a:latin typeface="+mn-ea"/>
              </a:rPr>
              <a:t>bit time</a:t>
            </a:r>
            <a:r>
              <a:rPr lang="ko-KR" altLang="en-US" sz="2400">
                <a:latin typeface="+mn-ea"/>
              </a:rPr>
              <a:t>을 측정하여</a:t>
            </a:r>
            <a:endParaRPr lang="en-US" altLang="ko-KR" sz="2400">
              <a:latin typeface="+mn-ea"/>
            </a:endParaRPr>
          </a:p>
          <a:p>
            <a:pPr marL="531813" indent="-258763" fontAlgn="base"/>
            <a:r>
              <a:rPr lang="ko-KR" altLang="en-US" sz="2400">
                <a:latin typeface="+mn-ea"/>
              </a:rPr>
              <a:t>슬레이브 내부의 </a:t>
            </a:r>
            <a:r>
              <a:rPr lang="en-US" altLang="ko-KR" sz="2400">
                <a:latin typeface="+mn-ea"/>
              </a:rPr>
              <a:t>baud rate</a:t>
            </a:r>
            <a:r>
              <a:rPr lang="ko-KR" altLang="en-US" sz="2400">
                <a:latin typeface="+mn-ea"/>
              </a:rPr>
              <a:t>을 다시 계산하여 동기를 맞춤</a:t>
            </a:r>
            <a:endParaRPr lang="en-US" altLang="ko-KR" sz="2400">
              <a:latin typeface="+mn-ea"/>
            </a:endParaRPr>
          </a:p>
          <a:p>
            <a:pPr marL="531813" indent="-258763" fontAlgn="base"/>
            <a:endParaRPr lang="en-US" altLang="ko-KR" sz="2400">
              <a:latin typeface="+mn-ea"/>
            </a:endParaRPr>
          </a:p>
          <a:p>
            <a:pPr marL="457200" indent="-457200" algn="l" fontAlgn="base">
              <a:buFont typeface="+mj-lt"/>
              <a:buAutoNum type="arabicParenR" startAt="3"/>
            </a:pPr>
            <a:r>
              <a:rPr lang="ko-KR" altLang="en-US" sz="2400">
                <a:latin typeface="+mn-ea"/>
              </a:rPr>
              <a:t>식별자 필드</a:t>
            </a:r>
            <a:r>
              <a:rPr lang="en-US" altLang="ko-KR" sz="2400">
                <a:latin typeface="+mn-ea"/>
              </a:rPr>
              <a:t>(ID Field)</a:t>
            </a:r>
          </a:p>
          <a:p>
            <a:pPr marL="531813" indent="-258763" algn="l" fontAlgn="base"/>
            <a:r>
              <a:rPr lang="ko-KR" altLang="en-US" sz="2400">
                <a:latin typeface="+mn-ea"/>
              </a:rPr>
              <a:t>메시지의 내용</a:t>
            </a:r>
            <a:r>
              <a:rPr lang="en-US" altLang="ko-KR" sz="2400">
                <a:latin typeface="+mn-ea"/>
              </a:rPr>
              <a:t>(</a:t>
            </a:r>
            <a:r>
              <a:rPr lang="ko-KR" altLang="en-US" sz="2400">
                <a:latin typeface="+mn-ea"/>
              </a:rPr>
              <a:t>메시지의 주소</a:t>
            </a:r>
            <a:r>
              <a:rPr lang="en-US" altLang="ko-KR" sz="2400">
                <a:latin typeface="+mn-ea"/>
              </a:rPr>
              <a:t>)</a:t>
            </a:r>
            <a:r>
              <a:rPr lang="ko-KR" altLang="en-US" sz="2400">
                <a:latin typeface="+mn-ea"/>
              </a:rPr>
              <a:t>과 길이에 대한 정보를 나타내는 필드</a:t>
            </a:r>
            <a:endParaRPr lang="en-US" altLang="ko-KR" sz="2400">
              <a:latin typeface="+mn-ea"/>
            </a:endParaRPr>
          </a:p>
          <a:p>
            <a:pPr marL="531813" indent="-258763" algn="l" fontAlgn="base"/>
            <a:r>
              <a:rPr lang="ko-KR" altLang="en-US" sz="2400">
                <a:latin typeface="+mn-ea"/>
              </a:rPr>
              <a:t>메시지의 목적지가 아니라 메시지 프레임의 내용을 설명한다</a:t>
            </a:r>
            <a:endParaRPr lang="en-US" altLang="ko-KR" sz="2400">
              <a:latin typeface="+mn-ea"/>
            </a:endParaRPr>
          </a:p>
          <a:p>
            <a:pPr marL="531813" indent="-258763" algn="l" fontAlgn="base"/>
            <a:r>
              <a:rPr lang="ko-KR" altLang="en-US" sz="2400">
                <a:latin typeface="+mn-ea"/>
              </a:rPr>
              <a:t>궁극적으로 </a:t>
            </a:r>
            <a:r>
              <a:rPr lang="en-US" altLang="ko-KR" sz="2400">
                <a:latin typeface="+mn-ea"/>
              </a:rPr>
              <a:t>LIN </a:t>
            </a:r>
            <a:r>
              <a:rPr lang="ko-KR" altLang="en-US" sz="2400">
                <a:latin typeface="+mn-ea"/>
              </a:rPr>
              <a:t>네트워크에서 어떤 노드가 이 메시지에 어떻게 반응할지</a:t>
            </a:r>
            <a:r>
              <a:rPr lang="en-US" altLang="ko-KR" sz="2400">
                <a:latin typeface="+mn-ea"/>
              </a:rPr>
              <a:t>(</a:t>
            </a:r>
            <a:r>
              <a:rPr lang="ko-KR" altLang="en-US" sz="2400">
                <a:latin typeface="+mn-ea"/>
              </a:rPr>
              <a:t>수신</a:t>
            </a:r>
            <a:r>
              <a:rPr lang="en-US" altLang="ko-KR" sz="2400">
                <a:latin typeface="+mn-ea"/>
              </a:rPr>
              <a:t>, </a:t>
            </a:r>
            <a:r>
              <a:rPr lang="ko-KR" altLang="en-US" sz="2400">
                <a:latin typeface="+mn-ea"/>
              </a:rPr>
              <a:t>응답 전송</a:t>
            </a:r>
            <a:r>
              <a:rPr lang="en-US" altLang="ko-KR" sz="2400">
                <a:latin typeface="+mn-ea"/>
              </a:rPr>
              <a:t>, </a:t>
            </a:r>
            <a:r>
              <a:rPr lang="ko-KR" altLang="en-US" sz="2400">
                <a:latin typeface="+mn-ea"/>
              </a:rPr>
              <a:t>무시</a:t>
            </a:r>
            <a:r>
              <a:rPr lang="en-US" altLang="ko-KR" sz="2400">
                <a:latin typeface="+mn-ea"/>
              </a:rPr>
              <a:t>)</a:t>
            </a:r>
            <a:r>
              <a:rPr lang="ko-KR" altLang="en-US" sz="2400">
                <a:latin typeface="+mn-ea"/>
              </a:rPr>
              <a:t>를 결정하는 필드</a:t>
            </a:r>
            <a:endParaRPr lang="en-US" altLang="ko-KR" sz="2400">
              <a:latin typeface="+mn-ea"/>
            </a:endParaRPr>
          </a:p>
          <a:p>
            <a:pPr algn="l" fontAlgn="base"/>
            <a:endParaRPr lang="en-US" altLang="ko-KR" sz="2400">
              <a:latin typeface="+mn-ea"/>
            </a:endParaRPr>
          </a:p>
          <a:p>
            <a:pPr algn="l" fontAlgn="base"/>
            <a:endParaRPr lang="en-US" altLang="ko-KR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7050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Frame Header </a:t>
            </a:r>
            <a:r>
              <a:rPr lang="ko-KR" altLang="en-US">
                <a:latin typeface="+mn-ea"/>
              </a:rPr>
              <a:t>구조</a:t>
            </a:r>
          </a:p>
          <a:p>
            <a:pPr algn="l" fontAlgn="base"/>
            <a:r>
              <a:rPr lang="ko-KR" altLang="en-US" sz="2400">
                <a:latin typeface="+mn-ea"/>
              </a:rPr>
              <a:t>식별자 필드</a:t>
            </a:r>
            <a:r>
              <a:rPr lang="en-US" altLang="ko-KR" sz="2400">
                <a:latin typeface="+mn-ea"/>
              </a:rPr>
              <a:t>(ID Field)</a:t>
            </a:r>
            <a:br>
              <a:rPr lang="en-US" altLang="ko-KR" sz="2400">
                <a:latin typeface="+mn-ea"/>
              </a:rPr>
            </a:br>
            <a:endParaRPr lang="en-US" altLang="ko-KR" sz="2400"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59D445A-7538-4109-97FF-6619A6E44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0" y="2060848"/>
            <a:ext cx="866986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9325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Frame Response</a:t>
            </a:r>
            <a:r>
              <a:rPr lang="ko-KR" altLang="en-US">
                <a:latin typeface="+mn-ea"/>
              </a:rPr>
              <a:t> 구조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Frame Response</a:t>
            </a:r>
            <a:r>
              <a:rPr lang="ko-KR" altLang="en-US" sz="2400">
                <a:latin typeface="+mn-ea"/>
              </a:rPr>
              <a:t> </a:t>
            </a:r>
            <a:r>
              <a:rPr lang="en-US" altLang="ko-KR" sz="2400">
                <a:latin typeface="+mn-ea"/>
              </a:rPr>
              <a:t>:</a:t>
            </a:r>
            <a:r>
              <a:rPr lang="ko-KR" altLang="en-US" sz="2400">
                <a:latin typeface="+mn-ea"/>
              </a:rPr>
              <a:t>  데이터 필드와 체크섬 부분으로 구분</a:t>
            </a:r>
            <a:endParaRPr lang="en-US" altLang="ko-KR" sz="24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437A35E-D16B-4913-A701-D80A60CF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73628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2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커넥터 사양</a:t>
            </a:r>
            <a:r>
              <a:rPr lang="en-US" altLang="ko-KR" dirty="0"/>
              <a:t>: </a:t>
            </a:r>
            <a:r>
              <a:rPr lang="ko-KR" altLang="en-US" dirty="0"/>
              <a:t>핀의 기능이 정의되어 있다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21145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57883"/>
            <a:ext cx="19240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5729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435280" cy="5289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Frame Response</a:t>
            </a:r>
            <a:r>
              <a:rPr lang="ko-KR" altLang="en-US">
                <a:latin typeface="+mn-ea"/>
              </a:rPr>
              <a:t> 구조</a:t>
            </a:r>
            <a:endParaRPr lang="en-US" altLang="ko-KR">
              <a:latin typeface="+mn-ea"/>
            </a:endParaRPr>
          </a:p>
          <a:p>
            <a:pPr marL="457200" indent="-457200" algn="l" fontAlgn="base">
              <a:buFont typeface="+mj-lt"/>
              <a:buAutoNum type="arabicParenR"/>
            </a:pPr>
            <a:endParaRPr lang="en-US" altLang="ko-KR" sz="1600">
              <a:latin typeface="+mn-ea"/>
            </a:endParaRPr>
          </a:p>
          <a:p>
            <a:pPr marL="457200" indent="-457200" algn="l" fontAlgn="base">
              <a:buFont typeface="+mj-lt"/>
              <a:buAutoNum type="arabicParenR"/>
            </a:pPr>
            <a:r>
              <a:rPr lang="ko-KR" altLang="en-US" sz="2000">
                <a:latin typeface="+mn-ea"/>
              </a:rPr>
              <a:t>데이터 필드</a:t>
            </a:r>
            <a:r>
              <a:rPr lang="en-US" altLang="ko-KR" sz="2000">
                <a:latin typeface="+mn-ea"/>
              </a:rPr>
              <a:t>(DATA Field)</a:t>
            </a:r>
          </a:p>
          <a:p>
            <a:pPr marL="531813" indent="-258763" algn="l" fontAlgn="base"/>
            <a:r>
              <a:rPr lang="ko-KR" altLang="en-US" sz="2000">
                <a:latin typeface="+mn-ea"/>
              </a:rPr>
              <a:t>데이터 필드는 </a:t>
            </a:r>
            <a:r>
              <a:rPr lang="en-US" altLang="ko-KR" sz="2000">
                <a:latin typeface="+mn-ea"/>
              </a:rPr>
              <a:t>8</a:t>
            </a:r>
            <a:r>
              <a:rPr lang="ko-KR" altLang="en-US" sz="2000">
                <a:latin typeface="+mn-ea"/>
              </a:rPr>
              <a:t>비트로 구성된 </a:t>
            </a:r>
            <a:r>
              <a:rPr lang="en-US" altLang="ko-KR" sz="2000">
                <a:latin typeface="+mn-ea"/>
              </a:rPr>
              <a:t>2~8</a:t>
            </a:r>
            <a:r>
              <a:rPr lang="ko-KR" altLang="en-US" sz="2000">
                <a:latin typeface="+mn-ea"/>
              </a:rPr>
              <a:t>개의 필드로 구성</a:t>
            </a:r>
            <a:endParaRPr lang="en-US" altLang="ko-KR" sz="2000">
              <a:latin typeface="+mn-ea"/>
            </a:endParaRPr>
          </a:p>
          <a:p>
            <a:pPr marL="531813" indent="-258763" algn="l" fontAlgn="base"/>
            <a:r>
              <a:rPr lang="ko-KR" altLang="en-US" sz="2000">
                <a:latin typeface="+mn-ea"/>
              </a:rPr>
              <a:t>헤더의 식별자에 응답하는 슬레이브 태스크에 의해 쓰여짐</a:t>
            </a:r>
            <a:endParaRPr lang="en-US" altLang="ko-KR" sz="2000">
              <a:latin typeface="+mn-ea"/>
            </a:endParaRPr>
          </a:p>
          <a:p>
            <a:pPr marL="531813" indent="-258763" algn="l" fontAlgn="base"/>
            <a:r>
              <a:rPr lang="ko-KR" altLang="en-US" sz="2000">
                <a:latin typeface="+mn-ea"/>
              </a:rPr>
              <a:t>단 하나의 슬레이브 태스크만 각 식별자에 대해 응답 가능</a:t>
            </a:r>
            <a:endParaRPr lang="en-US" altLang="ko-KR" sz="2000">
              <a:latin typeface="+mn-ea"/>
            </a:endParaRPr>
          </a:p>
          <a:p>
            <a:pPr marL="531813" indent="-258763" algn="l" fontAlgn="base"/>
            <a:endParaRPr lang="en-US" altLang="ko-KR" sz="2000">
              <a:latin typeface="+mn-ea"/>
            </a:endParaRPr>
          </a:p>
          <a:p>
            <a:pPr marL="457200" indent="-457200" algn="l" fontAlgn="base">
              <a:buFont typeface="+mj-lt"/>
              <a:buAutoNum type="arabicParenR" startAt="2"/>
            </a:pPr>
            <a:r>
              <a:rPr lang="ko-KR" altLang="en-US" sz="2000">
                <a:latin typeface="+mn-ea"/>
              </a:rPr>
              <a:t>체크섬 필드</a:t>
            </a:r>
            <a:r>
              <a:rPr lang="en-US" altLang="ko-KR" sz="2000">
                <a:latin typeface="+mn-ea"/>
              </a:rPr>
              <a:t>(CHECKSUM Field)</a:t>
            </a:r>
          </a:p>
          <a:p>
            <a:pPr marL="531813" indent="-258763" fontAlgn="base"/>
            <a:r>
              <a:rPr lang="ko-KR" altLang="en-US" sz="2000">
                <a:latin typeface="+mn-ea"/>
              </a:rPr>
              <a:t>메시지의 유효성을 판단</a:t>
            </a:r>
            <a:endParaRPr lang="en-US" altLang="ko-KR" sz="2000">
              <a:latin typeface="+mn-ea"/>
            </a:endParaRPr>
          </a:p>
          <a:p>
            <a:pPr algn="l" fontAlgn="base"/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44270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  </a:t>
            </a:r>
            <a:r>
              <a:rPr lang="ko-KR" altLang="en-US">
                <a:latin typeface="+mn-ea"/>
              </a:rPr>
              <a:t>마스터 슬레이브 동작 과정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Frame Response</a:t>
            </a:r>
            <a:r>
              <a:rPr lang="ko-KR" altLang="en-US" sz="2400">
                <a:latin typeface="+mn-ea"/>
              </a:rPr>
              <a:t> </a:t>
            </a:r>
            <a:r>
              <a:rPr lang="en-US" altLang="ko-KR" sz="2400">
                <a:latin typeface="+mn-ea"/>
              </a:rPr>
              <a:t>:</a:t>
            </a:r>
            <a:r>
              <a:rPr lang="ko-KR" altLang="en-US" sz="2400">
                <a:latin typeface="+mn-ea"/>
              </a:rPr>
              <a:t>  데이터 필드와 체크섬 부분으로 구분</a:t>
            </a:r>
            <a:endParaRPr lang="en-US" altLang="ko-KR" sz="240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F219E-AAE9-4D47-882D-A55B376F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1988840"/>
            <a:ext cx="869239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977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시리얼통신의 기초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905694" y="2755334"/>
            <a:ext cx="5688632" cy="1512168"/>
            <a:chOff x="1079612" y="2780928"/>
            <a:chExt cx="5688632" cy="1512168"/>
          </a:xfrm>
        </p:grpSpPr>
        <p:sp>
          <p:nvSpPr>
            <p:cNvPr id="4" name="위로 구부러진 리본 3"/>
            <p:cNvSpPr/>
            <p:nvPr/>
          </p:nvSpPr>
          <p:spPr>
            <a:xfrm>
              <a:off x="1079612" y="2780928"/>
              <a:ext cx="5688632" cy="1512168"/>
            </a:xfrm>
            <a:prstGeom prst="ellipseRibbon2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11760" y="3068960"/>
              <a:ext cx="30243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C00000"/>
                  </a:solidFill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881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연결방법</a:t>
            </a:r>
            <a:r>
              <a:rPr lang="en-US" altLang="ko-KR"/>
              <a:t>: TX,RX</a:t>
            </a:r>
            <a:r>
              <a:rPr lang="ko-KR" altLang="en-US"/>
              <a:t>를 서로 교차하여 연결한다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FA70E3-35C0-4B30-A2C2-55B246B4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40601"/>
            <a:ext cx="3744416" cy="1622580"/>
          </a:xfrm>
          <a:prstGeom prst="rect">
            <a:avLst/>
          </a:prstGeom>
        </p:spPr>
      </p:pic>
      <p:pic>
        <p:nvPicPr>
          <p:cNvPr id="10" name="Picture 4" descr="D:\PROJECT\03_CAM100A\문서\05.CamSti100세미나\4.시리얼 통신 기초_2014.10.30\RS232-3WIRE.jpg">
            <a:extLst>
              <a:ext uri="{FF2B5EF4-FFF2-40B4-BE49-F238E27FC236}">
                <a16:creationId xmlns:a16="http://schemas.microsoft.com/office/drawing/2014/main" id="{F08BAC70-2A9E-4FC0-992F-72DBFF7DA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073" y="4005064"/>
            <a:ext cx="259167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8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8229600" cy="4625990"/>
          </a:xfrm>
        </p:spPr>
        <p:txBody>
          <a:bodyPr/>
          <a:lstStyle/>
          <a:p>
            <a:r>
              <a:rPr lang="en-US" altLang="ko-KR"/>
              <a:t>RS232</a:t>
            </a:r>
            <a:r>
              <a:rPr lang="ko-KR" altLang="en-US"/>
              <a:t>통신의 파형 예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FD6592-70ED-CBE6-46BA-4BA4BA97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132856"/>
            <a:ext cx="688276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50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196752"/>
            <a:ext cx="8229600" cy="5247456"/>
          </a:xfrm>
        </p:spPr>
        <p:txBody>
          <a:bodyPr/>
          <a:lstStyle/>
          <a:p>
            <a:r>
              <a:rPr lang="ko-KR" altLang="en-US"/>
              <a:t>데이터 전송방식</a:t>
            </a:r>
            <a:endParaRPr lang="ko-KR" altLang="en-US" dirty="0"/>
          </a:p>
        </p:txBody>
      </p:sp>
      <p:pic>
        <p:nvPicPr>
          <p:cNvPr id="1028" name="Picture 4" descr="Simplex">
            <a:extLst>
              <a:ext uri="{FF2B5EF4-FFF2-40B4-BE49-F238E27FC236}">
                <a16:creationId xmlns:a16="http://schemas.microsoft.com/office/drawing/2014/main" id="{9AFEE019-7DB7-4818-99D3-D17A8BBB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0552"/>
            <a:ext cx="4345360" cy="161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lf Duplex">
            <a:extLst>
              <a:ext uri="{FF2B5EF4-FFF2-40B4-BE49-F238E27FC236}">
                <a16:creationId xmlns:a16="http://schemas.microsoft.com/office/drawing/2014/main" id="{D92A48EA-6D7B-4172-8F77-4EC138E9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33564"/>
            <a:ext cx="4345360" cy="161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mplex">
            <a:extLst>
              <a:ext uri="{FF2B5EF4-FFF2-40B4-BE49-F238E27FC236}">
                <a16:creationId xmlns:a16="http://schemas.microsoft.com/office/drawing/2014/main" id="{E538195D-19A5-4A8B-BE3A-61D6269E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133170"/>
            <a:ext cx="4345360" cy="161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53610-CA5A-4743-AF2A-3067EC21FE3C}"/>
              </a:ext>
            </a:extLst>
          </p:cNvPr>
          <p:cNvSpPr txBox="1"/>
          <p:nvPr/>
        </p:nvSpPr>
        <p:spPr>
          <a:xfrm>
            <a:off x="6300192" y="566124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FF00"/>
                </a:solidFill>
              </a:rPr>
              <a:t>RS232 </a:t>
            </a:r>
            <a:r>
              <a:rPr lang="ko-KR" altLang="en-US">
                <a:solidFill>
                  <a:srgbClr val="FFFF00"/>
                </a:solidFill>
              </a:rPr>
              <a:t>통신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F5320-639D-40C4-80A3-1FB34B3F610B}"/>
              </a:ext>
            </a:extLst>
          </p:cNvPr>
          <p:cNvSpPr txBox="1"/>
          <p:nvPr/>
        </p:nvSpPr>
        <p:spPr>
          <a:xfrm>
            <a:off x="6300192" y="393305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FF00"/>
                </a:solidFill>
              </a:rPr>
              <a:t>RS485 </a:t>
            </a:r>
            <a:r>
              <a:rPr lang="ko-KR" altLang="en-US">
                <a:solidFill>
                  <a:srgbClr val="FFFF00"/>
                </a:solidFill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213899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r>
              <a:rPr lang="ko-KR" altLang="en-US" dirty="0"/>
              <a:t>는 전기적 사양은 규정</a:t>
            </a:r>
            <a:endParaRPr lang="en-US" altLang="ko-KR" dirty="0"/>
          </a:p>
          <a:p>
            <a:r>
              <a:rPr lang="ko-KR" altLang="en-US" dirty="0"/>
              <a:t>물리적인 커넥터 및 핀은 미규정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80" name="Picture 8" descr="D:\PROJECT\03_CAM100A\문서\05.CamSti100세미나\4.시리얼 통신 기초_2014.10.30\422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68960"/>
            <a:ext cx="2038095" cy="18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725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644008" y="2060848"/>
            <a:ext cx="4248472" cy="3940646"/>
          </a:xfrm>
          <a:prstGeom prst="round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Differential </a:t>
            </a:r>
            <a:r>
              <a:rPr lang="ko-KR" altLang="en-US" sz="2400" dirty="0"/>
              <a:t>모드를 이용하여 노이즈에 강하다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04048" y="2767727"/>
            <a:ext cx="360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기본적으로 </a:t>
            </a:r>
            <a:r>
              <a:rPr lang="en-US" altLang="ko-KR" dirty="0"/>
              <a:t>RS422</a:t>
            </a:r>
            <a:r>
              <a:rPr lang="ko-KR" altLang="en-US" dirty="0"/>
              <a:t>은 </a:t>
            </a:r>
            <a:r>
              <a:rPr lang="en-US" altLang="ko-KR" dirty="0"/>
              <a:t>Differential mode</a:t>
            </a:r>
            <a:r>
              <a:rPr lang="ko-KR" altLang="en-US" dirty="0"/>
              <a:t>로 송수신한다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두 선의 전위차이를 이용하여 데이터를 보내며 논리를 정한다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두 라인의 전위차가 </a:t>
            </a:r>
            <a:r>
              <a:rPr lang="en-US" altLang="ko-KR" dirty="0"/>
              <a:t>0.2V </a:t>
            </a:r>
            <a:r>
              <a:rPr lang="ko-KR" altLang="en-US" dirty="0"/>
              <a:t>이상이 되면 논리 </a:t>
            </a:r>
            <a:r>
              <a:rPr lang="en-US" altLang="ko-KR" dirty="0"/>
              <a:t>1, -0.2V</a:t>
            </a:r>
            <a:r>
              <a:rPr lang="ko-KR" altLang="en-US" dirty="0"/>
              <a:t>이하가 되면 논리 </a:t>
            </a:r>
            <a:r>
              <a:rPr lang="en-US" altLang="ko-KR" dirty="0"/>
              <a:t>0</a:t>
            </a:r>
            <a:r>
              <a:rPr lang="ko-KR" altLang="en-US" dirty="0"/>
              <a:t>을 의미한다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4CE30F-D734-4C1C-82D8-4A718A77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7" y="3251113"/>
            <a:ext cx="3794369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6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478684" cy="516918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DTE to DCE </a:t>
            </a:r>
            <a:r>
              <a:rPr lang="ko-KR" altLang="en-US" sz="2400" dirty="0"/>
              <a:t>결선</a:t>
            </a:r>
            <a:r>
              <a:rPr lang="en-US" altLang="ko-KR" sz="2400" dirty="0"/>
              <a:t>: RS232</a:t>
            </a:r>
            <a:r>
              <a:rPr lang="ko-KR" altLang="en-US" sz="2400" dirty="0"/>
              <a:t>와 별차이가 없다</a:t>
            </a:r>
            <a:endParaRPr lang="en-US" altLang="ko-KR" sz="2400" dirty="0"/>
          </a:p>
          <a:p>
            <a:r>
              <a:rPr lang="ko-KR" altLang="en-US" sz="2400" dirty="0"/>
              <a:t>하나의 선에 두 개의 라인 필요하고</a:t>
            </a:r>
            <a:r>
              <a:rPr lang="en-US" altLang="ko-KR" sz="2400" dirty="0"/>
              <a:t>, </a:t>
            </a:r>
            <a:r>
              <a:rPr lang="ko-KR" altLang="en-US" sz="2400" dirty="0"/>
              <a:t>신호명 뒤에 </a:t>
            </a:r>
            <a:r>
              <a:rPr lang="en-US" altLang="ko-KR" sz="2400" dirty="0"/>
              <a:t>+</a:t>
            </a:r>
            <a:r>
              <a:rPr lang="ko-KR" altLang="en-US" sz="2400" dirty="0"/>
              <a:t>와 </a:t>
            </a:r>
            <a:r>
              <a:rPr lang="en-US" altLang="ko-KR" sz="2400" dirty="0"/>
              <a:t>–</a:t>
            </a:r>
            <a:r>
              <a:rPr lang="ko-KR" altLang="en-US" sz="2400" dirty="0"/>
              <a:t>로써 구분한다</a:t>
            </a:r>
            <a:endParaRPr lang="en-US" altLang="ko-KR" sz="2400" dirty="0"/>
          </a:p>
          <a:p>
            <a:r>
              <a:rPr lang="en-US" altLang="ko-KR" sz="2400" dirty="0"/>
              <a:t>+ </a:t>
            </a:r>
            <a:r>
              <a:rPr lang="ko-KR" altLang="en-US" sz="2400" dirty="0" err="1"/>
              <a:t>신호선은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ko-KR" altLang="en-US" sz="2400" dirty="0"/>
              <a:t>신호선과</a:t>
            </a:r>
            <a:r>
              <a:rPr lang="en-US" altLang="ko-KR" sz="2400" dirty="0"/>
              <a:t>, - </a:t>
            </a:r>
            <a:r>
              <a:rPr lang="ko-KR" altLang="en-US" sz="2400" dirty="0" err="1"/>
              <a:t>신호선은</a:t>
            </a:r>
            <a:r>
              <a:rPr lang="ko-KR" altLang="en-US" sz="2400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/>
              <a:t>신호선과 연결한다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FFFF00"/>
                </a:solidFill>
              </a:rPr>
              <a:t>GND</a:t>
            </a:r>
            <a:r>
              <a:rPr lang="ko-KR" altLang="en-US" sz="2400" dirty="0">
                <a:solidFill>
                  <a:srgbClr val="FFFF00"/>
                </a:solidFill>
              </a:rPr>
              <a:t>는 연결하지 않아도 된다</a:t>
            </a:r>
            <a:endParaRPr lang="en-US" altLang="ko-KR" sz="2400" dirty="0">
              <a:solidFill>
                <a:srgbClr val="FFFF00"/>
              </a:solidFill>
            </a:endParaRPr>
          </a:p>
          <a:p>
            <a:r>
              <a:rPr lang="en-US" altLang="ko-KR" sz="2400" dirty="0"/>
              <a:t>Multi-Drop</a:t>
            </a:r>
            <a:r>
              <a:rPr lang="ko-KR" altLang="en-US" sz="2400" dirty="0"/>
              <a:t>에서 주의 사항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  모든 </a:t>
            </a:r>
            <a:r>
              <a:rPr lang="ko-KR" altLang="en-US" sz="2400" dirty="0" err="1"/>
              <a:t>슬레이브의</a:t>
            </a:r>
            <a:r>
              <a:rPr lang="ko-KR" altLang="en-US" sz="2400" dirty="0"/>
              <a:t> </a:t>
            </a:r>
            <a:r>
              <a:rPr lang="en-US" altLang="ko-KR" sz="2400" dirty="0"/>
              <a:t>TXD</a:t>
            </a:r>
            <a:r>
              <a:rPr lang="ko-KR" altLang="en-US" sz="2400" dirty="0"/>
              <a:t>라인은 공통으로 마스터의 </a:t>
            </a:r>
            <a:r>
              <a:rPr lang="en-US" altLang="ko-KR" sz="2400" dirty="0"/>
              <a:t>RXD</a:t>
            </a:r>
            <a:r>
              <a:rPr lang="ko-KR" altLang="en-US" sz="2400" dirty="0"/>
              <a:t>라인 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과 묶이게 되는데 이는 곳 </a:t>
            </a:r>
            <a:r>
              <a:rPr lang="ko-KR" altLang="en-US" sz="2400" dirty="0" err="1"/>
              <a:t>슬레이브가</a:t>
            </a:r>
            <a:r>
              <a:rPr lang="ko-KR" altLang="en-US" sz="2400" dirty="0"/>
              <a:t> 동시에 데이터를 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내게 되면 충돌이 난다</a:t>
            </a:r>
            <a:r>
              <a:rPr lang="en-US" altLang="ko-KR" sz="2400" dirty="0"/>
              <a:t>(</a:t>
            </a:r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슬레이브에서</a:t>
            </a:r>
            <a:r>
              <a:rPr lang="ko-KR" altLang="en-US" sz="2400" dirty="0"/>
              <a:t> 마스터로 데이터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를 보내고자 할 경우는 반드시 한대만 통신을 </a:t>
            </a:r>
            <a:r>
              <a:rPr lang="ko-KR" altLang="en-US" sz="2400" dirty="0" err="1"/>
              <a:t>해야한다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en-US" altLang="ko-KR" sz="2400" b="1" dirty="0">
                <a:solidFill>
                  <a:srgbClr val="FFC000"/>
                </a:solidFill>
              </a:rPr>
              <a:t>(</a:t>
            </a:r>
            <a:r>
              <a:rPr lang="ko-KR" altLang="en-US" sz="2400" b="1" dirty="0">
                <a:solidFill>
                  <a:srgbClr val="FFC000"/>
                </a:solidFill>
              </a:rPr>
              <a:t>주의</a:t>
            </a:r>
            <a:r>
              <a:rPr lang="en-US" altLang="ko-KR" sz="2400" b="1" dirty="0">
                <a:solidFill>
                  <a:srgbClr val="FFC000"/>
                </a:solidFill>
              </a:rPr>
              <a:t>)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슬레이브</a:t>
            </a:r>
            <a:r>
              <a:rPr lang="ko-KR" altLang="en-US" sz="2400" dirty="0"/>
              <a:t> 간의 통신은 </a:t>
            </a:r>
            <a:r>
              <a:rPr lang="ko-KR" altLang="en-US" sz="2400" dirty="0" err="1"/>
              <a:t>안된다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921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8" y="2852936"/>
            <a:ext cx="26193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3579" y="2251514"/>
            <a:ext cx="273630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Point to Point </a:t>
            </a:r>
            <a:r>
              <a:rPr lang="ko-KR" altLang="en-US" dirty="0"/>
              <a:t>모드 결선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6016" y="2204864"/>
            <a:ext cx="35052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Multi-Drop </a:t>
            </a:r>
            <a:r>
              <a:rPr lang="ko-KR" altLang="en-US" dirty="0"/>
              <a:t>모드 결선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659" y="2852936"/>
            <a:ext cx="35052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583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가장 큰 특징은 </a:t>
            </a:r>
            <a:r>
              <a:rPr lang="en-US" altLang="ko-KR" sz="2400" dirty="0"/>
              <a:t>N:N</a:t>
            </a:r>
            <a:r>
              <a:rPr lang="ko-KR" altLang="en-US" sz="2400" dirty="0"/>
              <a:t>통신이 가능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(</a:t>
            </a:r>
            <a:r>
              <a:rPr lang="ko-KR" altLang="en-US" sz="2400" dirty="0"/>
              <a:t>최대 </a:t>
            </a:r>
            <a:r>
              <a:rPr lang="ko-KR" altLang="en-US" sz="2400" dirty="0" err="1"/>
              <a:t>노드</a:t>
            </a:r>
            <a:r>
              <a:rPr lang="ko-KR" altLang="en-US" sz="2400" dirty="0"/>
              <a:t> </a:t>
            </a:r>
            <a:r>
              <a:rPr lang="en-US" altLang="ko-KR" sz="2400" dirty="0"/>
              <a:t>32</a:t>
            </a:r>
            <a:r>
              <a:rPr lang="ko-KR" altLang="en-US" sz="2400" dirty="0"/>
              <a:t>대</a:t>
            </a:r>
            <a:r>
              <a:rPr lang="en-US" altLang="ko-KR" sz="2400" dirty="0"/>
              <a:t>, </a:t>
            </a:r>
            <a:r>
              <a:rPr lang="ko-KR" altLang="en-US" sz="2400" dirty="0"/>
              <a:t>더 많은 </a:t>
            </a:r>
            <a:r>
              <a:rPr lang="ko-KR" altLang="en-US" sz="2400" dirty="0" err="1"/>
              <a:t>노드를</a:t>
            </a:r>
            <a:r>
              <a:rPr lang="ko-KR" altLang="en-US" sz="2400" dirty="0"/>
              <a:t> 연결할 수 있는 </a:t>
            </a:r>
            <a:r>
              <a:rPr lang="ko-KR" altLang="en-US" sz="2400" dirty="0" err="1"/>
              <a:t>트랜시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ko-KR" altLang="en-US" sz="2400" dirty="0" err="1"/>
              <a:t>버도</a:t>
            </a:r>
            <a:r>
              <a:rPr lang="ko-KR" altLang="en-US" sz="2400" dirty="0"/>
              <a:t> 있다고 함 </a:t>
            </a:r>
            <a:r>
              <a:rPr lang="en-US" altLang="ko-KR" sz="2400" dirty="0"/>
              <a:t>256</a:t>
            </a:r>
            <a:r>
              <a:rPr lang="ko-KR" altLang="en-US" sz="2400" dirty="0"/>
              <a:t>개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RS485</a:t>
            </a:r>
            <a:r>
              <a:rPr lang="ko-KR" altLang="en-US" sz="2400" dirty="0"/>
              <a:t>는 어떠한 장비도 마스터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슬레이브가</a:t>
            </a:r>
            <a:r>
              <a:rPr lang="ko-KR" altLang="en-US" sz="2400" dirty="0"/>
              <a:t> 될 수 있다</a:t>
            </a:r>
            <a:endParaRPr lang="en-US" altLang="ko-KR" sz="2400" dirty="0"/>
          </a:p>
          <a:p>
            <a:r>
              <a:rPr lang="ko-KR" altLang="en-US" sz="2400" dirty="0"/>
              <a:t>항상 선로 접근하는 것은 </a:t>
            </a:r>
            <a:r>
              <a:rPr lang="en-US" altLang="ko-KR" sz="2400" dirty="0"/>
              <a:t>1</a:t>
            </a:r>
            <a:r>
              <a:rPr lang="ko-KR" altLang="en-US" sz="2400" dirty="0"/>
              <a:t>대의 장비만이어야 한다</a:t>
            </a:r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5663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9632" y="1417639"/>
            <a:ext cx="6419056" cy="501903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시리얼 통신 개요</a:t>
            </a:r>
            <a:endParaRPr lang="en-US" altLang="ko-KR" dirty="0"/>
          </a:p>
          <a:p>
            <a:r>
              <a:rPr lang="en-US" altLang="ko-KR" dirty="0"/>
              <a:t>UART</a:t>
            </a:r>
          </a:p>
          <a:p>
            <a:r>
              <a:rPr lang="en-US" altLang="ko-KR" dirty="0"/>
              <a:t>RS232</a:t>
            </a:r>
          </a:p>
          <a:p>
            <a:r>
              <a:rPr lang="en-US" altLang="ko-KR" dirty="0"/>
              <a:t>RS422</a:t>
            </a:r>
          </a:p>
          <a:p>
            <a:r>
              <a:rPr lang="en-US" altLang="ko-KR" dirty="0"/>
              <a:t>RS485</a:t>
            </a:r>
          </a:p>
          <a:p>
            <a:r>
              <a:rPr lang="en-US" altLang="ko-KR"/>
              <a:t>SPI</a:t>
            </a:r>
            <a:endParaRPr lang="en-US" altLang="ko-KR" dirty="0"/>
          </a:p>
          <a:p>
            <a:r>
              <a:rPr lang="en-US" altLang="ko-KR"/>
              <a:t>I2C</a:t>
            </a:r>
            <a:endParaRPr lang="en-US" altLang="ko-KR" dirty="0"/>
          </a:p>
          <a:p>
            <a:r>
              <a:rPr lang="en-US" altLang="ko-KR"/>
              <a:t>CAN</a:t>
            </a:r>
          </a:p>
          <a:p>
            <a:r>
              <a:rPr lang="en-US" altLang="ko-KR"/>
              <a:t>LIN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022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RS232 </a:t>
            </a:r>
            <a:r>
              <a:rPr lang="en-US" altLang="ko-KR"/>
              <a:t>vs RS485</a:t>
            </a:r>
            <a:r>
              <a:rPr lang="ko-KR" altLang="en-US"/>
              <a:t>의 비교 예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2204864"/>
            <a:ext cx="4794473" cy="420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257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r>
              <a:rPr lang="ko-KR" altLang="en-US" dirty="0"/>
              <a:t>는 전기적 사양은 규정</a:t>
            </a:r>
            <a:endParaRPr lang="en-US" altLang="ko-KR" dirty="0"/>
          </a:p>
          <a:p>
            <a:r>
              <a:rPr lang="ko-KR" altLang="en-US" dirty="0"/>
              <a:t>물리적인 커넥터 및 핀은 미규정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2028147" cy="34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81195"/>
            <a:ext cx="2161437" cy="212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8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5241194"/>
          </a:xfrm>
        </p:spPr>
        <p:txBody>
          <a:bodyPr/>
          <a:lstStyle/>
          <a:p>
            <a:r>
              <a:rPr lang="en-US" altLang="ko-KR" sz="2400" dirty="0"/>
              <a:t>RS485 </a:t>
            </a:r>
            <a:r>
              <a:rPr lang="ko-KR" altLang="en-US" sz="2400" dirty="0"/>
              <a:t>역시 </a:t>
            </a:r>
            <a:r>
              <a:rPr lang="en-US" altLang="ko-KR" sz="2400" dirty="0"/>
              <a:t>+</a:t>
            </a:r>
            <a:r>
              <a:rPr lang="ko-KR" altLang="en-US" sz="2400" dirty="0"/>
              <a:t>선과 </a:t>
            </a:r>
            <a:r>
              <a:rPr lang="en-US" altLang="ko-KR" sz="2400" dirty="0"/>
              <a:t>–</a:t>
            </a:r>
            <a:r>
              <a:rPr lang="ko-KR" altLang="en-US" sz="2400" dirty="0"/>
              <a:t>선의 전위차를 이용하여 데이터를 전송</a:t>
            </a:r>
            <a:endParaRPr lang="en-US" altLang="ko-KR" sz="2400" dirty="0"/>
          </a:p>
          <a:p>
            <a:r>
              <a:rPr lang="en-US" altLang="ko-KR" sz="2400" dirty="0"/>
              <a:t>RS422</a:t>
            </a:r>
            <a:r>
              <a:rPr lang="ko-KR" altLang="en-US" sz="2400" dirty="0"/>
              <a:t>과 가장 큰 차이는 </a:t>
            </a:r>
            <a:r>
              <a:rPr lang="en-US" altLang="ko-KR" sz="2400" dirty="0"/>
              <a:t>RS422</a:t>
            </a:r>
            <a:r>
              <a:rPr lang="ko-KR" altLang="en-US" sz="2400" dirty="0"/>
              <a:t>은 </a:t>
            </a:r>
            <a:r>
              <a:rPr lang="en-US" altLang="ko-KR" sz="2400" dirty="0"/>
              <a:t>Full Duplex</a:t>
            </a:r>
            <a:r>
              <a:rPr lang="ko-KR" altLang="en-US" sz="2400" dirty="0"/>
              <a:t>방식을 사용하므로 </a:t>
            </a:r>
            <a:r>
              <a:rPr lang="en-US" altLang="ko-KR" sz="2400" dirty="0"/>
              <a:t>4</a:t>
            </a:r>
            <a:r>
              <a:rPr lang="ko-KR" altLang="en-US" sz="2400" dirty="0"/>
              <a:t>가닥이지만</a:t>
            </a:r>
            <a:r>
              <a:rPr lang="en-US" altLang="ko-KR" sz="2400" dirty="0"/>
              <a:t>, RS485</a:t>
            </a:r>
            <a:r>
              <a:rPr lang="ko-KR" altLang="en-US" sz="2400" dirty="0"/>
              <a:t>는 </a:t>
            </a:r>
            <a:r>
              <a:rPr lang="en-US" altLang="ko-KR" sz="2400" dirty="0"/>
              <a:t>Half Duplex</a:t>
            </a:r>
            <a:r>
              <a:rPr lang="ko-KR" altLang="en-US" sz="2400" dirty="0"/>
              <a:t>방식이므로 </a:t>
            </a:r>
            <a:r>
              <a:rPr lang="en-US" altLang="ko-KR" sz="2400" dirty="0"/>
              <a:t>2</a:t>
            </a:r>
            <a:r>
              <a:rPr lang="ko-KR" altLang="en-US" sz="2400" dirty="0"/>
              <a:t>가닥의 회선만 사용한다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RS485</a:t>
            </a:r>
            <a:r>
              <a:rPr lang="ko-KR" altLang="en-US" sz="2400" dirty="0"/>
              <a:t>는 </a:t>
            </a:r>
            <a:r>
              <a:rPr lang="en-US" altLang="ko-KR" sz="2400" dirty="0"/>
              <a:t>TRXD+, TRXD- </a:t>
            </a:r>
            <a:r>
              <a:rPr lang="ko-KR" altLang="en-US" sz="2400" dirty="0"/>
              <a:t>두 선으로 송수신을 수행한다</a:t>
            </a:r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365104"/>
            <a:ext cx="25431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461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</a:t>
            </a:r>
            <a:endParaRPr lang="ko-KR" altLang="en-US" dirty="0"/>
          </a:p>
        </p:txBody>
      </p:sp>
      <p:pic>
        <p:nvPicPr>
          <p:cNvPr id="6146" name="Picture 2" descr="D:\PROJECT\03_CAM100A\문서\05.CamSti100세미나\4.시리얼 통신 기초_2014.10.30\Untitled-TrueColor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52254"/>
            <a:ext cx="5875002" cy="34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33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8229600" cy="4625990"/>
          </a:xfrm>
        </p:spPr>
        <p:txBody>
          <a:bodyPr/>
          <a:lstStyle/>
          <a:p>
            <a:r>
              <a:rPr lang="en-US" altLang="ko-KR"/>
              <a:t>RS485</a:t>
            </a:r>
            <a:r>
              <a:rPr lang="ko-KR" altLang="en-US"/>
              <a:t>통신의 파형 예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FD6592-70ED-CBE6-46BA-4BA4BA97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132856"/>
            <a:ext cx="688276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202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8229600" cy="4625990"/>
          </a:xfrm>
        </p:spPr>
        <p:txBody>
          <a:bodyPr/>
          <a:lstStyle/>
          <a:p>
            <a:r>
              <a:rPr lang="en-US" altLang="ko-KR"/>
              <a:t>RS485</a:t>
            </a:r>
            <a:r>
              <a:rPr lang="ko-KR" altLang="en-US"/>
              <a:t>통신의 파형 예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59ED22-B39D-7E89-FE4D-E7D9C56A0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4" y="2097561"/>
            <a:ext cx="6342906" cy="411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23EEB-861C-6FC9-519E-F5C61EBAEB4F}"/>
              </a:ext>
            </a:extLst>
          </p:cNvPr>
          <p:cNvSpPr txBox="1"/>
          <p:nvPr/>
        </p:nvSpPr>
        <p:spPr>
          <a:xfrm>
            <a:off x="6668194" y="4705454"/>
            <a:ext cx="241176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effectLst/>
                <a:latin typeface="Arial" panose="020B0604020202020204" pitchFamily="34" charset="0"/>
              </a:rPr>
              <a:t> </a:t>
            </a:r>
            <a:r>
              <a:rPr lang="en-US" altLang="ko-KR" b="0" i="0">
                <a:effectLst/>
                <a:latin typeface="Arial" panose="020B0604020202020204" pitchFamily="34" charset="0"/>
              </a:rPr>
              <a:t>RS-485 </a:t>
            </a:r>
            <a:r>
              <a:rPr lang="ko-KR" altLang="en-US" b="0" i="0">
                <a:effectLst/>
                <a:latin typeface="Arial" panose="020B0604020202020204" pitchFamily="34" charset="0"/>
              </a:rPr>
              <a:t>통신은 논리레벨보다 강한 노이즈가 유입되어도 데이터가 제데로 전송될 정도로 노이즈에 강함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C914C-CCEA-F445-AB94-35DDF920E403}"/>
              </a:ext>
            </a:extLst>
          </p:cNvPr>
          <p:cNvSpPr txBox="1"/>
          <p:nvPr/>
        </p:nvSpPr>
        <p:spPr>
          <a:xfrm>
            <a:off x="6668194" y="2183006"/>
            <a:ext cx="241176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effectLst/>
                <a:latin typeface="Arial" panose="020B0604020202020204" pitchFamily="34" charset="0"/>
              </a:rPr>
              <a:t> </a:t>
            </a:r>
            <a:r>
              <a:rPr lang="en-US" altLang="ko-KR" b="0" i="0">
                <a:effectLst/>
                <a:latin typeface="Arial" panose="020B0604020202020204" pitchFamily="34" charset="0"/>
              </a:rPr>
              <a:t>RS-485 </a:t>
            </a:r>
            <a:r>
              <a:rPr lang="ko-KR" altLang="en-US" b="0" i="0">
                <a:effectLst/>
                <a:latin typeface="Arial" panose="020B0604020202020204" pitchFamily="34" charset="0"/>
              </a:rPr>
              <a:t>통신은 노이즈가 두 신호선에 거의 똑같이 유입되어 두 신호선의 전압차는 크게 변하지 않음 </a:t>
            </a:r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CB8F70F-420B-C5BE-7264-293FD247C7E5}"/>
              </a:ext>
            </a:extLst>
          </p:cNvPr>
          <p:cNvSpPr/>
          <p:nvPr/>
        </p:nvSpPr>
        <p:spPr>
          <a:xfrm>
            <a:off x="7812360" y="3789040"/>
            <a:ext cx="288032" cy="76844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79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종류와 비교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708948"/>
              </p:ext>
            </p:extLst>
          </p:nvPr>
        </p:nvGraphicFramePr>
        <p:xfrm>
          <a:off x="539552" y="1484784"/>
          <a:ext cx="8064896" cy="415835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사양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RS232C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RS422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RS485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동작모드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Single-Ended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Differential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Differential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Driver/Receiver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수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1Drv-1Rcv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1Drv-10Rcv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32Drv-32Rcv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 통신 거리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15m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</a:t>
                      </a:r>
                      <a:r>
                        <a:rPr lang="en-US" altLang="ko-KR" dirty="0"/>
                        <a:t>1.2Km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</a:t>
                      </a:r>
                      <a:r>
                        <a:rPr lang="en-US" altLang="ko-KR" dirty="0"/>
                        <a:t>1.2Km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최고통신속도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128Kbs(Win7)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10Mbps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10Mbps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전송방식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Full Duplex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Full Duplex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Half Duplex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최대출력전압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±25V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-0.25V~+6V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-7V</a:t>
                      </a:r>
                      <a:r>
                        <a:rPr lang="en-US" altLang="ko-KR" baseline="0" dirty="0"/>
                        <a:t> ~ +12V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최대입력전압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±15V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-7V</a:t>
                      </a:r>
                      <a:r>
                        <a:rPr lang="en-US" altLang="ko-KR" baseline="0" dirty="0"/>
                        <a:t> ~ +7V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-7V</a:t>
                      </a:r>
                      <a:r>
                        <a:rPr lang="en-US" altLang="ko-KR" baseline="0" dirty="0"/>
                        <a:t> ~ +12V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신호선의 수</a:t>
                      </a:r>
                      <a:r>
                        <a:rPr lang="en-US" altLang="ko-KR" dirty="0"/>
                        <a:t>(min)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3wire</a:t>
                      </a:r>
                    </a:p>
                    <a:p>
                      <a:pPr latinLnBrk="1"/>
                      <a:r>
                        <a:rPr lang="en-US" altLang="ko-KR" dirty="0"/>
                        <a:t>TX, RX, GND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4wire: </a:t>
                      </a:r>
                    </a:p>
                    <a:p>
                      <a:pPr latinLnBrk="1"/>
                      <a:r>
                        <a:rPr lang="en-US" altLang="ko-KR" dirty="0"/>
                        <a:t>TXD+, TXD-</a:t>
                      </a:r>
                      <a:r>
                        <a:rPr lang="en-US" altLang="ko-KR" baseline="0" dirty="0"/>
                        <a:t> RXD+, RXD-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2wire</a:t>
                      </a:r>
                    </a:p>
                    <a:p>
                      <a:pPr latinLnBrk="1"/>
                      <a:r>
                        <a:rPr lang="en-US" altLang="ko-KR" dirty="0"/>
                        <a:t>TX,</a:t>
                      </a:r>
                      <a:r>
                        <a:rPr lang="en-US" altLang="ko-KR" baseline="0" dirty="0"/>
                        <a:t> RX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9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14400" y="2204864"/>
            <a:ext cx="7906072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Serial Peripheral Interface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동기식 직렬통신의 한 방식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Motorola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에서 개발한 직렬버스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4-wire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 프로토콜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통신에는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개의 선이 필요하다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Full-Duplex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양방향 통신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Single Master – Multi Slave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를 지원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주변회로와 연결이 가능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칩 선택 신호가 추가 필요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Chip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간 근거리 통신에 사용</a:t>
            </a:r>
          </a:p>
        </p:txBody>
      </p:sp>
    </p:spTree>
    <p:extLst>
      <p:ext uri="{BB962C8B-B14F-4D97-AF65-F5344CB8AC3E}">
        <p14:creationId xmlns:p14="http://schemas.microsoft.com/office/powerpoint/2010/main" val="3456806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구성</a:t>
            </a:r>
            <a:r>
              <a:rPr lang="en-US" altLang="ko-KR" dirty="0"/>
              <a:t>(Point to Point)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420888"/>
            <a:ext cx="657673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83568" y="4797152"/>
            <a:ext cx="7906072" cy="1374221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SPI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는 간단하고 효율적이다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(I2C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No Addressing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overhead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적다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8373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192" y="1556792"/>
            <a:ext cx="8229600" cy="4625990"/>
          </a:xfrm>
        </p:spPr>
        <p:txBody>
          <a:bodyPr/>
          <a:lstStyle/>
          <a:p>
            <a:r>
              <a:rPr lang="ko-KR" altLang="en-US" dirty="0"/>
              <a:t>시스템 구성</a:t>
            </a:r>
            <a:r>
              <a:rPr lang="en-US" altLang="ko-KR" dirty="0"/>
              <a:t>(Multi-Slave)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62484" y="5705872"/>
            <a:ext cx="7952308" cy="87749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여러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경우 각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SS(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칩선택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라인이 필요하다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I2C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보다 더 많은 선이 필요하다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00" y="2132856"/>
            <a:ext cx="4336876" cy="358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34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5169186"/>
          </a:xfrm>
        </p:spPr>
        <p:txBody>
          <a:bodyPr/>
          <a:lstStyle/>
          <a:p>
            <a:r>
              <a:rPr lang="ko-KR" altLang="en-US"/>
              <a:t>시리얼통신의 종류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35C32-1855-4D64-943A-99C48E88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276872"/>
            <a:ext cx="3888432" cy="40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192" y="1124744"/>
            <a:ext cx="8229600" cy="5058038"/>
          </a:xfrm>
        </p:spPr>
        <p:txBody>
          <a:bodyPr/>
          <a:lstStyle/>
          <a:p>
            <a:r>
              <a:rPr lang="ko-KR" altLang="en-US" dirty="0"/>
              <a:t>시스템 구성</a:t>
            </a:r>
            <a:r>
              <a:rPr lang="en-US" altLang="ko-KR" dirty="0"/>
              <a:t>(Multi-Slave)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9EBD2-FB1E-4F34-ADF2-DFC6B1DB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76" y="1844824"/>
            <a:ext cx="4320480" cy="455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6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동작구조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83160"/>
            <a:ext cx="3368117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4067944" y="2199928"/>
            <a:ext cx="4752528" cy="3744416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마스터만 슬레이브로 전송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(master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data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dummy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수신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마스터와 슬레이브간 상호 전송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(master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slave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교환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슬레이브만 마스터로 전송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(slave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data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dummy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수신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708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동작원리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05A7EE-6865-4BF1-A6D0-8B32999D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7574135" cy="2527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E0DDE0-04F7-4E08-8C6A-C706EC13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66" y="4127515"/>
            <a:ext cx="7608204" cy="26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64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ko-KR" altLang="en-US"/>
              <a:t>간단한 </a:t>
            </a:r>
            <a:r>
              <a:rPr lang="en-US" altLang="ko-KR"/>
              <a:t>SPI Write </a:t>
            </a:r>
            <a:r>
              <a:rPr lang="ko-KR" altLang="en-US"/>
              <a:t>및 </a:t>
            </a:r>
            <a:r>
              <a:rPr lang="en-US" altLang="ko-KR"/>
              <a:t>Read </a:t>
            </a:r>
            <a:r>
              <a:rPr lang="ko-KR" altLang="en-US"/>
              <a:t>동작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3495D3-203A-4C3C-BD5E-29DE901F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1412776"/>
            <a:ext cx="5967531" cy="2564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F4327F-CD76-4D0F-B544-0DDEF9F6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5" y="4091208"/>
            <a:ext cx="5967531" cy="26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0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동작구조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6DBEA-8EBC-4F41-9AC9-D9899651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60254"/>
            <a:ext cx="8712968" cy="31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1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동작원리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DE51AF-EF7E-432D-A6E9-6AF2ABFD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00808"/>
            <a:ext cx="5184576" cy="50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0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동작원리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471B9-43B3-4495-B83F-B0970BF7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63157"/>
            <a:ext cx="6840760" cy="43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5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 and Clock</a:t>
            </a:r>
            <a:endParaRPr lang="ko-KR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32855"/>
            <a:ext cx="5760640" cy="284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06984" y="5027668"/>
            <a:ext cx="7906072" cy="183033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Low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일 때 칩 선택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비트가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MISO/MOSI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실리고 데이터는 양방향으로 간다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142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en-US" altLang="ko-KR"/>
              <a:t>SPI Mode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18964" y="1700808"/>
            <a:ext cx="7906072" cy="86744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SPI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통신에서의 신호 동기화는 클럭의 극성과 클럭의 위상에 따라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가지 유형이 있다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37AD92-B065-47CE-99AF-AA6A12C1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66268"/>
            <a:ext cx="707806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60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en-US" altLang="ko-KR"/>
              <a:t>SPI Mode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18964" y="1700808"/>
            <a:ext cx="7906072" cy="86744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SPI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통신에서의 신호 동기화는 클럭의 극성과 클럭의 위상에 따라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가지 유형이 있다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B0D3A6-CE12-4C31-B2A4-93A400B1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23" y="2568250"/>
            <a:ext cx="7524328" cy="3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4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5169186"/>
          </a:xfrm>
        </p:spPr>
        <p:txBody>
          <a:bodyPr/>
          <a:lstStyle/>
          <a:p>
            <a:r>
              <a:rPr lang="en-US" altLang="ko-KR" dirty="0"/>
              <a:t>Parallel</a:t>
            </a:r>
            <a:r>
              <a:rPr lang="ko-KR" altLang="en-US" dirty="0"/>
              <a:t>데이터를 </a:t>
            </a:r>
            <a:r>
              <a:rPr lang="en-US" altLang="ko-KR" dirty="0"/>
              <a:t>Serial</a:t>
            </a:r>
            <a:r>
              <a:rPr lang="ko-KR" altLang="en-US" dirty="0"/>
              <a:t>데이터로 변환하여 전송하는 통신 방법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5970049"/>
            <a:ext cx="2128858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N bit </a:t>
            </a:r>
            <a:r>
              <a:rPr lang="ko-KR" altLang="en-US" dirty="0"/>
              <a:t>수만큼의</a:t>
            </a:r>
            <a:endParaRPr lang="en-US" altLang="ko-KR" dirty="0"/>
          </a:p>
          <a:p>
            <a:r>
              <a:rPr lang="ko-KR" altLang="en-US" dirty="0" err="1"/>
              <a:t>신호선이</a:t>
            </a:r>
            <a:r>
              <a:rPr lang="ko-KR" altLang="en-US" dirty="0"/>
              <a:t> 필요하다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55380" y="3397335"/>
            <a:ext cx="1944216" cy="2304256"/>
            <a:chOff x="1219006" y="3573014"/>
            <a:chExt cx="1944216" cy="2304256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22024" y="4469996"/>
              <a:ext cx="2304256" cy="510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55948" y="4469996"/>
              <a:ext cx="2304256" cy="510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1619672" y="3717032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1619671" y="4005064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1668272" y="4293096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1668271" y="4591223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1649258" y="4859065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1649257" y="5147097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1697858" y="5435129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692449" y="5733256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549348" y="3397335"/>
            <a:ext cx="230425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Bit</a:t>
            </a:r>
            <a:r>
              <a:rPr lang="ko-KR" altLang="en-US" dirty="0"/>
              <a:t>수에 무관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 신호선에 전송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9512" y="2761983"/>
            <a:ext cx="2016224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병렬전송 방식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82092" y="2708920"/>
            <a:ext cx="2016224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시리얼 통신 방식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180190" y="3151562"/>
            <a:ext cx="997632" cy="260506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prstMaterial="powder"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180188" y="4269428"/>
            <a:ext cx="99763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UART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65132" y="5877716"/>
            <a:ext cx="200216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병렬신호</a:t>
            </a:r>
            <a:r>
              <a:rPr lang="en-US" altLang="ko-KR" sz="14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 </a:t>
            </a:r>
            <a:r>
              <a:rPr lang="ko-KR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직렬신호로 변환</a:t>
            </a:r>
            <a:endParaRPr lang="ko-KR" altLang="en-US" sz="1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88140"/>
            <a:ext cx="3168774" cy="39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65420" y="4294317"/>
            <a:ext cx="2304256" cy="51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직선 화살표 연결선 36"/>
          <p:cNvCxnSpPr/>
          <p:nvPr/>
        </p:nvCxnSpPr>
        <p:spPr>
          <a:xfrm>
            <a:off x="3663068" y="3541353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663067" y="3829385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687801" y="4117417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687801" y="4415544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3678125" y="4683386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678124" y="4971418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702859" y="5259450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700106" y="5557577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298316" y="4490366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266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632682"/>
          </a:xfrm>
        </p:spPr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14400" y="2204864"/>
            <a:ext cx="7474024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Inter-</a:t>
            </a:r>
            <a:r>
              <a:rPr lang="en-US" altLang="ko-KR" sz="2400" dirty="0" err="1"/>
              <a:t>Intergrated</a:t>
            </a:r>
            <a:r>
              <a:rPr lang="en-US" altLang="ko-KR" sz="2400" dirty="0"/>
              <a:t> Circuit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동기식 직렬통신의 한 방식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Philips</a:t>
            </a:r>
            <a:r>
              <a:rPr lang="ko-KR" altLang="en-US" sz="2400" dirty="0"/>
              <a:t>에서 개발한 직렬버스 </a:t>
            </a:r>
            <a:r>
              <a:rPr lang="en-US" altLang="ko-KR" sz="2400" dirty="0"/>
              <a:t>2-wire </a:t>
            </a:r>
            <a:r>
              <a:rPr lang="ko-KR" altLang="en-US" sz="2400" dirty="0"/>
              <a:t>통신 프로토콜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통신에는 </a:t>
            </a:r>
            <a:r>
              <a:rPr lang="en-US" altLang="ko-KR" sz="2400" dirty="0"/>
              <a:t>2</a:t>
            </a:r>
            <a:r>
              <a:rPr lang="ko-KR" altLang="en-US" sz="2400" dirty="0"/>
              <a:t>개의 선이 필요하다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Half-Duplex </a:t>
            </a:r>
            <a:r>
              <a:rPr lang="ko-KR" altLang="en-US" sz="2400" dirty="0"/>
              <a:t>통신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Multi-master mode</a:t>
            </a:r>
            <a:r>
              <a:rPr lang="ko-KR" altLang="en-US" sz="2400" dirty="0"/>
              <a:t>를 지원</a:t>
            </a:r>
            <a:r>
              <a:rPr lang="en-US" altLang="ko-KR" sz="2400" dirty="0"/>
              <a:t>: </a:t>
            </a:r>
            <a:r>
              <a:rPr lang="ko-KR" altLang="en-US" sz="2400" dirty="0"/>
              <a:t>여러 개의 주변회로와 연결이 가능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주로 </a:t>
            </a:r>
            <a:r>
              <a:rPr lang="en-US" altLang="ko-KR" sz="2400" dirty="0"/>
              <a:t>Chip</a:t>
            </a:r>
            <a:r>
              <a:rPr lang="ko-KR" altLang="en-US" sz="2400" dirty="0"/>
              <a:t>간 근거리 통신에 사용</a:t>
            </a:r>
          </a:p>
        </p:txBody>
      </p:sp>
    </p:spTree>
    <p:extLst>
      <p:ext uri="{BB962C8B-B14F-4D97-AF65-F5344CB8AC3E}">
        <p14:creationId xmlns:p14="http://schemas.microsoft.com/office/powerpoint/2010/main" val="1271620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의 시스템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9367A-5A39-425C-8EB2-2343CEC2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564904"/>
            <a:ext cx="6084168" cy="27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8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의 시스템 구성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93" y="2420888"/>
            <a:ext cx="69818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536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의 </a:t>
            </a:r>
            <a:r>
              <a:rPr lang="ko-KR" altLang="en-US"/>
              <a:t>시스템 구성 예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7DD499-55C8-44B8-8423-FFA03BA3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0888"/>
            <a:ext cx="7360504" cy="40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796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I2C</a:t>
            </a:r>
            <a:r>
              <a:rPr lang="ko-KR" altLang="en-US"/>
              <a:t> 통신</a:t>
            </a:r>
            <a:r>
              <a:rPr lang="en-US" altLang="ko-KR"/>
              <a:t>: PULL-UP </a:t>
            </a:r>
            <a:r>
              <a:rPr lang="ko-KR" altLang="en-US"/>
              <a:t>저항 연결해야 함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18711-BA9B-4692-879D-8F37C3B3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420887"/>
            <a:ext cx="6131383" cy="38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8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50" y="2492896"/>
            <a:ext cx="7748042" cy="204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99" y="4941168"/>
            <a:ext cx="7608143" cy="9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64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9A16AA-4944-473E-86F4-D789636D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57" y="2739074"/>
            <a:ext cx="7592485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76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F52AFE6-5A92-4514-B068-FE61D4224129}"/>
              </a:ext>
            </a:extLst>
          </p:cNvPr>
          <p:cNvGrpSpPr/>
          <p:nvPr/>
        </p:nvGrpSpPr>
        <p:grpSpPr>
          <a:xfrm>
            <a:off x="440949" y="1412467"/>
            <a:ext cx="8404444" cy="5275609"/>
            <a:chOff x="440949" y="1412467"/>
            <a:chExt cx="8404444" cy="5275609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C9EF82C9-7C07-400D-9C8A-A7CDDA562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775121"/>
              <a:ext cx="8161825" cy="217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5B54B8CD-7697-46CC-9275-C07FEE7BD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4514990"/>
              <a:ext cx="8161825" cy="217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7417F-BFB5-49E0-8AE6-812449D0BC7A}"/>
                </a:ext>
              </a:extLst>
            </p:cNvPr>
            <p:cNvSpPr txBox="1"/>
            <p:nvPr/>
          </p:nvSpPr>
          <p:spPr>
            <a:xfrm>
              <a:off x="457754" y="4159500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latin typeface="se-nanumgothic"/>
                </a:rPr>
                <a:t>□ 마스터가 슬레이브 데이터 읽기 </a:t>
              </a:r>
              <a:endParaRPr lang="ko-KR" altLang="en-US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32677-FB09-4CFC-8E67-3B382F2E69BF}"/>
                </a:ext>
              </a:extLst>
            </p:cNvPr>
            <p:cNvSpPr txBox="1"/>
            <p:nvPr/>
          </p:nvSpPr>
          <p:spPr>
            <a:xfrm>
              <a:off x="440949" y="1412467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se-nanumgothic"/>
                </a:rPr>
                <a:t>□ 마스터가 슬레이브에 쓰기</a:t>
              </a:r>
              <a:endParaRPr lang="ko-KR" alt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4746BD-C6DE-4C99-B131-15A0B9C89674}"/>
              </a:ext>
            </a:extLst>
          </p:cNvPr>
          <p:cNvSpPr txBox="1"/>
          <p:nvPr/>
        </p:nvSpPr>
        <p:spPr>
          <a:xfrm>
            <a:off x="0" y="260973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FF00"/>
                </a:solidFill>
              </a:rPr>
              <a:t>쓰기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1BBC5-D84E-4B32-B12F-B68C5FBAFA74}"/>
              </a:ext>
            </a:extLst>
          </p:cNvPr>
          <p:cNvSpPr txBox="1"/>
          <p:nvPr/>
        </p:nvSpPr>
        <p:spPr>
          <a:xfrm>
            <a:off x="13683" y="53269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FF00"/>
                </a:solidFill>
              </a:rPr>
              <a:t>읽기</a:t>
            </a:r>
          </a:p>
        </p:txBody>
      </p:sp>
    </p:spTree>
    <p:extLst>
      <p:ext uri="{BB962C8B-B14F-4D97-AF65-F5344CB8AC3E}">
        <p14:creationId xmlns:p14="http://schemas.microsoft.com/office/powerpoint/2010/main" val="4168380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F2406-B347-4E89-9078-1C394B584C61}"/>
              </a:ext>
            </a:extLst>
          </p:cNvPr>
          <p:cNvGrpSpPr/>
          <p:nvPr/>
        </p:nvGrpSpPr>
        <p:grpSpPr>
          <a:xfrm>
            <a:off x="0" y="1412467"/>
            <a:ext cx="7917523" cy="5323622"/>
            <a:chOff x="0" y="1412467"/>
            <a:chExt cx="7917523" cy="53236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7417F-BFB5-49E0-8AE6-812449D0BC7A}"/>
                </a:ext>
              </a:extLst>
            </p:cNvPr>
            <p:cNvSpPr txBox="1"/>
            <p:nvPr/>
          </p:nvSpPr>
          <p:spPr>
            <a:xfrm>
              <a:off x="457754" y="4159500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latin typeface="se-nanumgothic"/>
                </a:rPr>
                <a:t>□ 마스터가 슬레이브 데이터 읽기 </a:t>
              </a:r>
              <a:endParaRPr lang="ko-KR" altLang="en-US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32677-FB09-4CFC-8E67-3B382F2E69BF}"/>
                </a:ext>
              </a:extLst>
            </p:cNvPr>
            <p:cNvSpPr txBox="1"/>
            <p:nvPr/>
          </p:nvSpPr>
          <p:spPr>
            <a:xfrm>
              <a:off x="440949" y="1412467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se-nanumgothic"/>
                </a:rPr>
                <a:t>□ 마스터가 슬레이브에 쓰기</a:t>
              </a:r>
              <a:endParaRPr lang="ko-KR" alt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4746BD-C6DE-4C99-B131-15A0B9C89674}"/>
                </a:ext>
              </a:extLst>
            </p:cNvPr>
            <p:cNvSpPr txBox="1"/>
            <p:nvPr/>
          </p:nvSpPr>
          <p:spPr>
            <a:xfrm>
              <a:off x="0" y="2609738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FFFF00"/>
                  </a:solidFill>
                </a:rPr>
                <a:t>쓰기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01BBC5-D84E-4B32-B12F-B68C5FBAFA74}"/>
                </a:ext>
              </a:extLst>
            </p:cNvPr>
            <p:cNvSpPr txBox="1"/>
            <p:nvPr/>
          </p:nvSpPr>
          <p:spPr>
            <a:xfrm>
              <a:off x="13683" y="5326937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FFFF00"/>
                  </a:solidFill>
                </a:rPr>
                <a:t>읽기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96D889B-ED91-4337-8FF2-26ECB3E16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235" y="1757981"/>
              <a:ext cx="7164288" cy="226276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E7797F-2748-484C-AAA3-C98A8C716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235" y="4501047"/>
              <a:ext cx="7164288" cy="22350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244394-DBF8-4BAD-BD2F-E6F17152AE87}"/>
                </a:ext>
              </a:extLst>
            </p:cNvPr>
            <p:cNvSpPr txBox="1"/>
            <p:nvPr/>
          </p:nvSpPr>
          <p:spPr>
            <a:xfrm>
              <a:off x="4139952" y="2520029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0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303407-166C-4D7C-BDDB-3F0DFFE3334D}"/>
                </a:ext>
              </a:extLst>
            </p:cNvPr>
            <p:cNvSpPr txBox="1"/>
            <p:nvPr/>
          </p:nvSpPr>
          <p:spPr>
            <a:xfrm>
              <a:off x="4139952" y="524923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0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ECFA5D-6DCB-43D9-8ED3-4485A247F431}"/>
                </a:ext>
              </a:extLst>
            </p:cNvPr>
            <p:cNvSpPr txBox="1"/>
            <p:nvPr/>
          </p:nvSpPr>
          <p:spPr>
            <a:xfrm>
              <a:off x="3864423" y="2518402"/>
              <a:ext cx="24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00FF"/>
                  </a:solidFill>
                </a:rPr>
                <a:t>0</a:t>
              </a:r>
              <a:endParaRPr lang="ko-KR" altLang="en-US">
                <a:solidFill>
                  <a:srgbClr val="00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891D51-DF43-44BA-AC67-28736DE4F516}"/>
                </a:ext>
              </a:extLst>
            </p:cNvPr>
            <p:cNvSpPr txBox="1"/>
            <p:nvPr/>
          </p:nvSpPr>
          <p:spPr>
            <a:xfrm>
              <a:off x="3841494" y="5249236"/>
              <a:ext cx="24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00FF"/>
                  </a:solidFill>
                </a:rPr>
                <a:t>1</a:t>
              </a:r>
              <a:endParaRPr lang="ko-KR" altLang="en-US">
                <a:solidFill>
                  <a:srgbClr val="00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27D4E7-4DB4-4CDB-8FEF-38556551AE72}"/>
                </a:ext>
              </a:extLst>
            </p:cNvPr>
            <p:cNvSpPr txBox="1"/>
            <p:nvPr/>
          </p:nvSpPr>
          <p:spPr>
            <a:xfrm>
              <a:off x="6156176" y="5249236"/>
              <a:ext cx="24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1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249778-99F7-4D33-A92A-8284F018F0FF}"/>
                </a:ext>
              </a:extLst>
            </p:cNvPr>
            <p:cNvSpPr txBox="1"/>
            <p:nvPr/>
          </p:nvSpPr>
          <p:spPr>
            <a:xfrm>
              <a:off x="6156176" y="250438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0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756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86003"/>
          </a:xfrm>
        </p:spPr>
        <p:txBody>
          <a:bodyPr/>
          <a:lstStyle/>
          <a:p>
            <a:r>
              <a:rPr lang="en-US" altLang="ko-KR"/>
              <a:t>ACK bit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74E5E-C50F-4D99-BDAF-F23CCB260D10}"/>
              </a:ext>
            </a:extLst>
          </p:cNvPr>
          <p:cNvSpPr txBox="1"/>
          <p:nvPr/>
        </p:nvSpPr>
        <p:spPr>
          <a:xfrm>
            <a:off x="683568" y="5937031"/>
            <a:ext cx="7736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0" i="0">
                <a:solidFill>
                  <a:srgbClr val="FFFF00"/>
                </a:solidFill>
                <a:effectLst/>
                <a:latin typeface="-apple-system"/>
              </a:rPr>
              <a:t>수신측에서 </a:t>
            </a:r>
            <a:r>
              <a:rPr lang="en-US" altLang="ko-KR" b="0" i="0">
                <a:solidFill>
                  <a:srgbClr val="FFFF00"/>
                </a:solidFill>
                <a:effectLst/>
                <a:latin typeface="-apple-system"/>
              </a:rPr>
              <a:t>1</a:t>
            </a:r>
            <a:r>
              <a:rPr lang="ko-KR" altLang="en-US" b="0" i="0">
                <a:solidFill>
                  <a:srgbClr val="FFFF00"/>
                </a:solidFill>
                <a:effectLst/>
                <a:latin typeface="-apple-system"/>
              </a:rPr>
              <a:t>개의 데이터 바이트를 받은 뒤 송신측에 잘 받았다고 보내주는 신호</a:t>
            </a:r>
            <a:endParaRPr lang="ko-KR" altLang="en-US">
              <a:solidFill>
                <a:srgbClr val="FFFF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DE08D5-C628-426B-A61E-2EF42CD503A7}"/>
              </a:ext>
            </a:extLst>
          </p:cNvPr>
          <p:cNvGrpSpPr/>
          <p:nvPr/>
        </p:nvGrpSpPr>
        <p:grpSpPr>
          <a:xfrm>
            <a:off x="855047" y="1824680"/>
            <a:ext cx="7565483" cy="3980584"/>
            <a:chOff x="855047" y="1824680"/>
            <a:chExt cx="7565483" cy="39805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B262A8-75A1-4AE2-B489-1F3B62A1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047" y="1824680"/>
              <a:ext cx="7565483" cy="3980584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E0E2570-9058-4A3F-AD2C-D29B6A21D320}"/>
                </a:ext>
              </a:extLst>
            </p:cNvPr>
            <p:cNvSpPr/>
            <p:nvPr/>
          </p:nvSpPr>
          <p:spPr>
            <a:xfrm>
              <a:off x="7637521" y="2598105"/>
              <a:ext cx="752186" cy="27704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72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4874304" y="1844824"/>
            <a:ext cx="4104456" cy="4752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5536" y="1844824"/>
            <a:ext cx="4104456" cy="4752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630" y="1340768"/>
            <a:ext cx="8229600" cy="462599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비동기 및 동기 전송 비교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99" y="2276872"/>
            <a:ext cx="3262461" cy="78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75" y="3356992"/>
            <a:ext cx="3312368" cy="50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45" y="2289330"/>
            <a:ext cx="3181526" cy="8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494" y="3294582"/>
            <a:ext cx="3210077" cy="108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75" y="4221088"/>
            <a:ext cx="3312368" cy="213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495" y="4469924"/>
            <a:ext cx="3210077" cy="189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539552" y="2168860"/>
            <a:ext cx="3744416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9672" y="184713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비동기 전송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5054324" y="2163691"/>
            <a:ext cx="3744416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34444" y="184196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 전송</a:t>
            </a:r>
          </a:p>
        </p:txBody>
      </p:sp>
    </p:spTree>
    <p:extLst>
      <p:ext uri="{BB962C8B-B14F-4D97-AF65-F5344CB8AC3E}">
        <p14:creationId xmlns:p14="http://schemas.microsoft.com/office/powerpoint/2010/main" val="5042280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86003"/>
          </a:xfrm>
        </p:spPr>
        <p:txBody>
          <a:bodyPr/>
          <a:lstStyle/>
          <a:p>
            <a:r>
              <a:rPr lang="en-US" altLang="ko-KR"/>
              <a:t>NACK bit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37B944-0C20-4191-9DBA-37CEBFE6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740352" cy="2699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F0CF7-CF4B-47CA-B5E2-2957621B8018}"/>
              </a:ext>
            </a:extLst>
          </p:cNvPr>
          <p:cNvSpPr txBox="1"/>
          <p:nvPr/>
        </p:nvSpPr>
        <p:spPr>
          <a:xfrm>
            <a:off x="755576" y="4755615"/>
            <a:ext cx="813690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아래와 같은 상황에서 수신측이 송신측에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NACK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신호를 보냄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수신측에서 뭔가 다른 작업을 하고있거나 통신을 시작할 준비가 안되었을 때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전송 중 수신측에서 이해하지 못하는 데이터나 명령을 받을 때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전송 중 수신측에서 더 이상 데이터 바이트를 수신할 수 없을 때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READ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동작시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가 수신측으로 작동하면서 예상한 만큼 데이터를 읽었을 때 더 이상 안 보내도 된다고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에 알릴 때</a:t>
            </a:r>
          </a:p>
        </p:txBody>
      </p:sp>
    </p:spTree>
    <p:extLst>
      <p:ext uri="{BB962C8B-B14F-4D97-AF65-F5344CB8AC3E}">
        <p14:creationId xmlns:p14="http://schemas.microsoft.com/office/powerpoint/2010/main" val="2944221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01"/>
          </a:xfrm>
        </p:spPr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46043"/>
          </a:xfrm>
        </p:spPr>
        <p:txBody>
          <a:bodyPr/>
          <a:lstStyle/>
          <a:p>
            <a:r>
              <a:rPr lang="en-US" altLang="ko-KR"/>
              <a:t>I2C Write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7DEA4C-F6A3-44FE-ACC6-E5BE944A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9745"/>
            <a:ext cx="7556278" cy="259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3F757-368B-4DF9-B132-AA1BEC5B06F3}"/>
              </a:ext>
            </a:extLst>
          </p:cNvPr>
          <p:cNvSpPr txBox="1"/>
          <p:nvPr/>
        </p:nvSpPr>
        <p:spPr>
          <a:xfrm>
            <a:off x="575556" y="4365104"/>
            <a:ext cx="7992888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1. 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I2C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버스에 쓰기 위해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의 주소와 마지막 비트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(R/W, Write: 0)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를 쓰기상태로 설정하여 버스에 시작조건을 보냄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2. 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가 승인 비트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(ACK)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를 보내면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쓰기를 원하는 레지스터 내부의 주소를 전송함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3. 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다시 승인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(ACK)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하여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에게 준비가 되었음을 알림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4.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그 후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, 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가 필요한 모든 데이터를 보낼 때까지 레지스터 데이터를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로 보내기 시작함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5. 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STOP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상태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로부터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NACK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받은 이후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에서 전송을 종료합니다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10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01"/>
          </a:xfrm>
        </p:spPr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46043"/>
          </a:xfrm>
        </p:spPr>
        <p:txBody>
          <a:bodyPr/>
          <a:lstStyle/>
          <a:p>
            <a:r>
              <a:rPr lang="en-US" altLang="ko-KR"/>
              <a:t>I2C Write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F757-368B-4DF9-B132-AA1BEC5B06F3}"/>
              </a:ext>
            </a:extLst>
          </p:cNvPr>
          <p:cNvSpPr txBox="1"/>
          <p:nvPr/>
        </p:nvSpPr>
        <p:spPr>
          <a:xfrm>
            <a:off x="277896" y="3783732"/>
            <a:ext cx="8739641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60363" indent="-273050" algn="l">
              <a:buFont typeface="+mj-lt"/>
              <a:buAutoNum type="arabicPeriod"/>
            </a:pP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쓰기와 유사한 방식으로 원하는 장치 주소에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R/W(0: Write)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전송함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60363" indent="-273050" algn="l">
              <a:buFont typeface="+mj-lt"/>
              <a:buAutoNum type="arabicPeriod"/>
            </a:pP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이후 읽고자 하는 레지스터 주소 전송</a:t>
            </a:r>
          </a:p>
          <a:p>
            <a:pPr marL="360363" indent="-273050" algn="l">
              <a:buFont typeface="+mj-lt"/>
              <a:buAutoNum type="arabicPeriod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레지스터 주소를 확인하면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는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START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조건과 함께 다시 원하는 장치 주소에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R/W(1: Read)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전송함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60363" indent="-273050" algn="l">
              <a:buFont typeface="+mj-lt"/>
              <a:buAutoNum type="arabicPeriod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읽기 요청 승인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(ACK)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하고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SDA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버스를 해제하지만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에 클럭을 계속 공급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73063" indent="-285750" algn="l">
              <a:buFont typeface="Wingdings" panose="05000000000000000000" pitchFamily="2" charset="2"/>
              <a:buChar char="l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는 클럭 펄스를 계속 전송하지만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SDA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라인을 해제하여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데이터 전송 가능하도록 함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60363" indent="-273050" algn="l">
              <a:buFont typeface="+mj-lt"/>
              <a:buAutoNum type="arabicPeriod" startAt="5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예상한 바이트 수를 수신하면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NACK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를 전송하여 통신을 중지하고</a:t>
            </a:r>
            <a:b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</a:b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버스를 해제하라는 신호를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에 보냄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.(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정지조건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59EBBC-3CDE-4E08-BAFF-E9D3F5DA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54904"/>
            <a:ext cx="8766018" cy="21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58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IC2</a:t>
            </a:r>
            <a:r>
              <a:rPr lang="ko-KR" altLang="en-US" dirty="0"/>
              <a:t>와 </a:t>
            </a:r>
            <a:r>
              <a:rPr lang="en-US" altLang="ko-KR" dirty="0"/>
              <a:t>SPI </a:t>
            </a:r>
            <a:r>
              <a:rPr lang="ko-KR" altLang="en-US" dirty="0"/>
              <a:t>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r>
              <a:rPr lang="ko-KR" altLang="en-US" dirty="0"/>
              <a:t>와 </a:t>
            </a:r>
            <a:r>
              <a:rPr lang="en-US" altLang="ko-KR" dirty="0"/>
              <a:t>I2C</a:t>
            </a:r>
            <a:r>
              <a:rPr lang="ko-KR" altLang="en-US" dirty="0"/>
              <a:t>의 요약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149026"/>
              </p:ext>
            </p:extLst>
          </p:nvPr>
        </p:nvGraphicFramePr>
        <p:xfrm>
          <a:off x="899592" y="2204864"/>
          <a:ext cx="60960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I2C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3-</a:t>
                      </a:r>
                      <a:r>
                        <a:rPr lang="ko-KR" altLang="en-US" dirty="0"/>
                        <a:t>버스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라인 필요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2-</a:t>
                      </a:r>
                      <a:r>
                        <a:rPr lang="ko-KR" altLang="en-US" dirty="0"/>
                        <a:t>버스 라인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공식적 사양 없슴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공식적 사양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높은 데이터 전송 속도</a:t>
                      </a:r>
                      <a:r>
                        <a:rPr lang="en-US" altLang="ko-KR" dirty="0"/>
                        <a:t>: 10MHz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또는 이상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100KHz,</a:t>
                      </a:r>
                      <a:r>
                        <a:rPr lang="en-US" altLang="ko-KR" baseline="0" dirty="0"/>
                        <a:t> 400KHz, 1MHz,</a:t>
                      </a:r>
                    </a:p>
                    <a:p>
                      <a:pPr latinLnBrk="1"/>
                      <a:r>
                        <a:rPr lang="en-US" altLang="ko-KR" baseline="0" dirty="0"/>
                        <a:t>3.4MHz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Point-to-point</a:t>
                      </a:r>
                      <a:r>
                        <a:rPr lang="ko-KR" altLang="en-US" dirty="0"/>
                        <a:t>에는 효율적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Multi-Master, </a:t>
                      </a:r>
                      <a:r>
                        <a:rPr lang="en-US" altLang="ko-KR" dirty="0" err="1"/>
                        <a:t>Mult</a:t>
                      </a:r>
                      <a:r>
                        <a:rPr lang="en-US" altLang="ko-KR" dirty="0"/>
                        <a:t>-Slave</a:t>
                      </a:r>
                      <a:r>
                        <a:rPr lang="ko-KR" altLang="en-US" dirty="0"/>
                        <a:t>에는 더 효율적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내장 어드레스가 없슴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내장 어드레스가 </a:t>
                      </a:r>
                      <a:r>
                        <a:rPr lang="ko-KR" altLang="en-US" dirty="0" err="1"/>
                        <a:t>있슴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수신확인 신호 </a:t>
                      </a:r>
                      <a:r>
                        <a:rPr lang="en-US" altLang="ko-KR" dirty="0" err="1"/>
                        <a:t>Ack</a:t>
                      </a:r>
                      <a:r>
                        <a:rPr lang="ko-KR" altLang="en-US" dirty="0"/>
                        <a:t>가 없슴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수신확인 신호 </a:t>
                      </a:r>
                      <a:r>
                        <a:rPr lang="en-US" altLang="ko-KR" dirty="0" err="1"/>
                        <a:t>Ack</a:t>
                      </a:r>
                      <a:r>
                        <a:rPr lang="ko-KR" altLang="en-US" dirty="0"/>
                        <a:t>가 </a:t>
                      </a:r>
                      <a:r>
                        <a:rPr lang="ko-KR" altLang="en-US" dirty="0" err="1"/>
                        <a:t>있슴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Point-to-Point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(Less overhead)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Point-to-Point</a:t>
                      </a:r>
                    </a:p>
                    <a:p>
                      <a:pPr latinLnBrk="1"/>
                      <a:r>
                        <a:rPr lang="en-US" altLang="ko-KR" dirty="0"/>
                        <a:t>(More</a:t>
                      </a:r>
                      <a:r>
                        <a:rPr lang="en-US" altLang="ko-KR" baseline="0" dirty="0"/>
                        <a:t> overhead)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속도가 빠른데 적합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많은 장치를 연결할 때 적합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3242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6984" y="2132856"/>
            <a:ext cx="7906072" cy="3744416"/>
          </a:xfrm>
          <a:prstGeom prst="rect">
            <a:avLst/>
          </a:prstGeom>
        </p:spPr>
        <p:txBody>
          <a:bodyPr vert="horz" rtlCol="0">
            <a:normAutofit fontScale="85000" lnSpcReduction="10000"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 Area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1985</a:t>
            </a:r>
            <a:r>
              <a:rPr lang="ko-KR" altLang="en-US" sz="2400" dirty="0"/>
              <a:t>년 독일 </a:t>
            </a:r>
            <a:r>
              <a:rPr lang="ko-KR" altLang="en-US" sz="2400" dirty="0" err="1"/>
              <a:t>벤츠에</a:t>
            </a:r>
            <a:r>
              <a:rPr lang="ko-KR" altLang="en-US" sz="2400" dirty="0"/>
              <a:t> 의해 차량용으로 개발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비동기식</a:t>
            </a:r>
            <a:r>
              <a:rPr lang="ko-KR" altLang="en-US" sz="2400" dirty="0"/>
              <a:t> 직렬통신의 한 방식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Multi Master – Multi Slave </a:t>
            </a:r>
            <a:r>
              <a:rPr lang="ko-KR" altLang="en-US" sz="2400" dirty="0"/>
              <a:t>구조가 가능해 </a:t>
            </a:r>
            <a:r>
              <a:rPr lang="en-US" altLang="ko-KR" sz="2400" dirty="0"/>
              <a:t>N:N </a:t>
            </a:r>
            <a:r>
              <a:rPr lang="ko-KR" altLang="en-US" sz="2400" dirty="0"/>
              <a:t>통신이 가능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2-Wire Differential </a:t>
            </a:r>
            <a:r>
              <a:rPr lang="ko-KR" altLang="en-US" sz="2400" dirty="0"/>
              <a:t>신호방식</a:t>
            </a:r>
            <a:r>
              <a:rPr lang="en-US" altLang="ko-KR" sz="2400" dirty="0"/>
              <a:t>: </a:t>
            </a:r>
            <a:r>
              <a:rPr lang="ko-KR" altLang="en-US" sz="2400" dirty="0"/>
              <a:t>노이즈에 강하다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CAN </a:t>
            </a:r>
            <a:r>
              <a:rPr lang="ko-KR" altLang="en-US" sz="2400" dirty="0"/>
              <a:t>트랜시버는 최대</a:t>
            </a:r>
            <a:r>
              <a:rPr lang="en-US" altLang="ko-KR" sz="2400" dirty="0"/>
              <a:t>110</a:t>
            </a:r>
            <a:r>
              <a:rPr lang="ko-KR" altLang="en-US" sz="2400" dirty="0"/>
              <a:t>개까지의 </a:t>
            </a:r>
            <a:r>
              <a:rPr lang="ko-KR" altLang="en-US" sz="2400" dirty="0" err="1"/>
              <a:t>노드</a:t>
            </a:r>
            <a:r>
              <a:rPr lang="ko-KR" altLang="en-US" sz="2400" dirty="0"/>
              <a:t> 연결 가능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주로 장거리 보드 간 통신에 사용되므로 별도의 트랜시버가 필요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통신속도는 </a:t>
            </a:r>
            <a:r>
              <a:rPr lang="en-US" altLang="ko-KR" sz="2400"/>
              <a:t>1Mbps 8 </a:t>
            </a:r>
            <a:r>
              <a:rPr lang="en-US" altLang="ko-KR" sz="2400" dirty="0"/>
              <a:t>byte </a:t>
            </a:r>
            <a:r>
              <a:rPr lang="ko-KR" altLang="en-US" sz="2400" dirty="0"/>
              <a:t>데이터 전송을 하는 하드웨어 </a:t>
            </a:r>
            <a:r>
              <a:rPr lang="ko-KR" altLang="en-US" sz="2400" dirty="0" err="1"/>
              <a:t>패킷을</a:t>
            </a:r>
            <a:r>
              <a:rPr lang="ko-KR" altLang="en-US" sz="2400" dirty="0"/>
              <a:t> 제공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우선순위가 있다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하드웨어적인 오류 보정이 있다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1852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</a:t>
            </a:r>
            <a:r>
              <a:rPr lang="ko-KR" altLang="en-US"/>
              <a:t> </a:t>
            </a:r>
            <a:r>
              <a:rPr lang="en-US" altLang="ko-KR"/>
              <a:t>bus</a:t>
            </a:r>
            <a:r>
              <a:rPr lang="ko-KR" altLang="en-US"/>
              <a:t> </a:t>
            </a:r>
            <a:r>
              <a:rPr lang="en-US" altLang="ko-KR"/>
              <a:t>history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A9241B-21BE-4B63-AC64-7637B7209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2674730"/>
            <a:ext cx="8856984" cy="31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28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31838"/>
            <a:ext cx="8229600" cy="5394326"/>
          </a:xfrm>
        </p:spPr>
        <p:txBody>
          <a:bodyPr/>
          <a:lstStyle/>
          <a:p>
            <a:r>
              <a:rPr lang="en-US" altLang="ko-KR"/>
              <a:t>Typical Automotive Netwerks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FB59C8-0572-451A-A9B6-25411BB2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40768"/>
            <a:ext cx="6765081" cy="53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32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배경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B7A05E-764F-ED69-C4B3-3AF88AEF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41" y="2117719"/>
            <a:ext cx="6421471" cy="2957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8D0BA-F93F-440D-B337-9D8C64FCE885}"/>
              </a:ext>
            </a:extLst>
          </p:cNvPr>
          <p:cNvSpPr txBox="1"/>
          <p:nvPr/>
        </p:nvSpPr>
        <p:spPr>
          <a:xfrm>
            <a:off x="1259632" y="5209510"/>
            <a:ext cx="316835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Arial" panose="020B0604020202020204" pitchFamily="34" charset="0"/>
              </a:rPr>
              <a:t>1:1 </a:t>
            </a:r>
            <a:r>
              <a:rPr lang="ko-KR" altLang="en-US" b="0" i="0">
                <a:effectLst/>
                <a:latin typeface="Arial" panose="020B0604020202020204" pitchFamily="34" charset="0"/>
              </a:rPr>
              <a:t>통신 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Arial" panose="020B0604020202020204" pitchFamily="34" charset="0"/>
              </a:rPr>
              <a:t>모듈이 추가될 때 마다 연결 선 필요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공간</a:t>
            </a:r>
            <a:r>
              <a:rPr lang="en-US" altLang="ko-KR">
                <a:latin typeface="Arial" panose="020B0604020202020204" pitchFamily="34" charset="0"/>
              </a:rPr>
              <a:t>/</a:t>
            </a:r>
            <a:r>
              <a:rPr lang="ko-KR" altLang="en-US">
                <a:latin typeface="Arial" panose="020B0604020202020204" pitchFamily="34" charset="0"/>
              </a:rPr>
              <a:t>무게 증가</a:t>
            </a:r>
            <a:endParaRPr lang="en-US" altLang="ko-KR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Arial" panose="020B0604020202020204" pitchFamily="34" charset="0"/>
              </a:rPr>
              <a:t>원가 상승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504B4-C4C1-633B-B2D6-0F5500351379}"/>
              </a:ext>
            </a:extLst>
          </p:cNvPr>
          <p:cNvSpPr txBox="1"/>
          <p:nvPr/>
        </p:nvSpPr>
        <p:spPr>
          <a:xfrm>
            <a:off x="4716016" y="5209510"/>
            <a:ext cx="359875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여러 개의 모듈을 제어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선 수 감소 </a:t>
            </a:r>
            <a:r>
              <a:rPr lang="en-US" altLang="ko-KR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>
                <a:latin typeface="Arial" panose="020B0604020202020204" pitchFamily="34" charset="0"/>
              </a:rPr>
              <a:t>공간</a:t>
            </a:r>
            <a:r>
              <a:rPr lang="en-US" altLang="ko-KR">
                <a:latin typeface="Arial" panose="020B0604020202020204" pitchFamily="34" charset="0"/>
              </a:rPr>
              <a:t>/</a:t>
            </a:r>
            <a:r>
              <a:rPr lang="ko-KR" altLang="en-US">
                <a:latin typeface="Arial" panose="020B0604020202020204" pitchFamily="34" charset="0"/>
              </a:rPr>
              <a:t>무게 감소</a:t>
            </a:r>
            <a:endParaRPr lang="en-US" altLang="ko-KR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Arial" panose="020B0604020202020204" pitchFamily="34" charset="0"/>
              </a:rPr>
              <a:t>원가 절감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550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504B4-C4C1-633B-B2D6-0F5500351379}"/>
              </a:ext>
            </a:extLst>
          </p:cNvPr>
          <p:cNvSpPr txBox="1"/>
          <p:nvPr/>
        </p:nvSpPr>
        <p:spPr>
          <a:xfrm>
            <a:off x="5059442" y="4863158"/>
            <a:ext cx="359875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</a:rPr>
              <a:t>Multi Master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간단한 구조</a:t>
            </a:r>
            <a:endParaRPr lang="en-US" altLang="ko-KR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노이즈에 매우 강함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ID</a:t>
            </a:r>
            <a:r>
              <a:rPr lang="ko-KR" altLang="en-US"/>
              <a:t>값을 이용한 우선 순위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고속 및 원거리 통신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27CC50-BB6B-8C30-435E-34361B3E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0" y="2204570"/>
            <a:ext cx="7472511" cy="24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27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A510DF-5892-4014-B599-688B1AE9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5062"/>
            <a:ext cx="8314770" cy="18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75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658196" cy="524119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UART(Universal Asynchronous Receiver Transmitter)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대표적인 비동기 시리얼 통신 장치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정해진 속도</a:t>
            </a:r>
            <a:r>
              <a:rPr lang="en-US" altLang="ko-KR" sz="2000" dirty="0"/>
              <a:t>(Baud Rate)</a:t>
            </a:r>
            <a:r>
              <a:rPr lang="ko-KR" altLang="en-US" sz="2000" dirty="0"/>
              <a:t>에 맞추어 병렬데이터를 비트단위로 직렬전송하고</a:t>
            </a:r>
            <a:r>
              <a:rPr lang="en-US" altLang="ko-KR" sz="2000" dirty="0"/>
              <a:t>, </a:t>
            </a:r>
            <a:r>
              <a:rPr lang="ko-KR" altLang="en-US" sz="2000" dirty="0"/>
              <a:t>수신된 직렬데이터를 병렬데이터로 변환하는 장치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Tx</a:t>
            </a:r>
            <a:r>
              <a:rPr lang="en-US" altLang="ko-KR" sz="2000" dirty="0"/>
              <a:t>(Transmitter) / Rx(Receiver) 2</a:t>
            </a:r>
            <a:r>
              <a:rPr lang="ko-KR" altLang="en-US" sz="2000" dirty="0"/>
              <a:t>개의 통신 라인을 이용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동기화를 하지 않으므로 송수신 측에서 </a:t>
            </a:r>
            <a:r>
              <a:rPr lang="ko-KR" altLang="en-US" sz="2000" b="1" dirty="0">
                <a:solidFill>
                  <a:srgbClr val="FFFF00"/>
                </a:solidFill>
              </a:rPr>
              <a:t>동일한</a:t>
            </a:r>
            <a:r>
              <a:rPr lang="ko-KR" altLang="en-US" sz="2000" dirty="0"/>
              <a:t> </a:t>
            </a:r>
            <a:r>
              <a:rPr lang="en-US" altLang="ko-KR" sz="2000" dirty="0"/>
              <a:t>UART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파라미터를 설정해야 한다</a:t>
            </a:r>
            <a:r>
              <a:rPr lang="en-US" altLang="ko-KR" sz="20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/>
              <a:t>UART</a:t>
            </a:r>
            <a:r>
              <a:rPr lang="ko-KR" altLang="en-US" sz="2000" dirty="0"/>
              <a:t>는 </a:t>
            </a:r>
            <a:r>
              <a:rPr lang="en-US" altLang="ko-KR" sz="2000" dirty="0"/>
              <a:t>TTL </a:t>
            </a:r>
            <a:r>
              <a:rPr lang="ko-KR" altLang="en-US" sz="2000" dirty="0"/>
              <a:t>레벨 신호를 다룬다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23529" y="4797152"/>
            <a:ext cx="8640958" cy="1491228"/>
            <a:chOff x="323529" y="4797152"/>
            <a:chExt cx="8640958" cy="1491228"/>
          </a:xfrm>
        </p:grpSpPr>
        <p:cxnSp>
          <p:nvCxnSpPr>
            <p:cNvPr id="7" name="직선 화살표 연결선 6"/>
            <p:cNvCxnSpPr/>
            <p:nvPr/>
          </p:nvCxnSpPr>
          <p:spPr>
            <a:xfrm flipV="1">
              <a:off x="3932312" y="5345362"/>
              <a:ext cx="1549474" cy="15737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V="1">
              <a:off x="3932312" y="5743077"/>
              <a:ext cx="1728192" cy="20240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107855" y="4823245"/>
              <a:ext cx="1856632" cy="1465135"/>
              <a:chOff x="7107855" y="4823245"/>
              <a:chExt cx="1856632" cy="146513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107855" y="4823245"/>
                <a:ext cx="1856631" cy="276999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 err="1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파라미터</a:t>
                </a:r>
                <a:endParaRPr lang="ko-KR" altLang="en-US" sz="1200" b="1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07856" y="5088051"/>
                <a:ext cx="1856631" cy="12003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Baud Rate:9600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Stat Bit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Data Bit: 8,9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Stop Bit: 1, 1.5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Parity bit: odd, even,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                 none</a:t>
                </a:r>
                <a:endParaRPr lang="ko-KR" altLang="en-US" sz="1200" b="1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323529" y="4797152"/>
              <a:ext cx="1856632" cy="1465135"/>
              <a:chOff x="7107855" y="4823245"/>
              <a:chExt cx="1856632" cy="1465135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7855" y="4823245"/>
                <a:ext cx="1856631" cy="276999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 err="1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파라미터</a:t>
                </a:r>
                <a:endParaRPr lang="ko-KR" altLang="en-US" sz="1200" b="1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107856" y="5088051"/>
                <a:ext cx="1856631" cy="12003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Baud Rate:9600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Stat Bit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Data Bit: 8,9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Stop Bit: 1, 1.5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Parity bit: odd, even,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                 none</a:t>
                </a:r>
                <a:endParaRPr lang="ko-KR" altLang="en-US" sz="1200" b="1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2564160" y="4975645"/>
              <a:ext cx="1368152" cy="1224136"/>
              <a:chOff x="2411760" y="4823245"/>
              <a:chExt cx="1368152" cy="1224136"/>
            </a:xfr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28" name="직사각형 27"/>
              <p:cNvSpPr/>
              <p:nvPr/>
            </p:nvSpPr>
            <p:spPr>
              <a:xfrm>
                <a:off x="2411760" y="4823245"/>
                <a:ext cx="1368152" cy="1224136"/>
              </a:xfrm>
              <a:prstGeom prst="rect">
                <a:avLst/>
              </a:prstGeom>
              <a:grpFill/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UART</a:t>
                </a:r>
                <a:endParaRPr lang="ko-KR" altLang="en-US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321546" y="5042097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TX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321546" y="5476834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RX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481786" y="4968000"/>
              <a:ext cx="1368152" cy="1224136"/>
              <a:chOff x="2411760" y="4823245"/>
              <a:chExt cx="1368152" cy="1224136"/>
            </a:xfr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32" name="직사각형 31"/>
              <p:cNvSpPr/>
              <p:nvPr/>
            </p:nvSpPr>
            <p:spPr>
              <a:xfrm>
                <a:off x="2411760" y="4823245"/>
                <a:ext cx="1368152" cy="1224136"/>
              </a:xfrm>
              <a:prstGeom prst="rect">
                <a:avLst/>
              </a:prstGeom>
              <a:grpFill/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UART</a:t>
                </a:r>
                <a:endParaRPr lang="ko-KR" altLang="en-US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411760" y="5062108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TX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411760" y="5544193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RX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2739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6984" y="242088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통신 속도는 최대 </a:t>
            </a:r>
            <a:r>
              <a:rPr lang="en-US" altLang="ko-KR" sz="2400" dirty="0"/>
              <a:t>1Mbps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132468"/>
            <a:ext cx="4176464" cy="251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06" y="3132468"/>
            <a:ext cx="288854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120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동작구조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413" y="3951948"/>
            <a:ext cx="2787710" cy="185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772394" y="2060848"/>
            <a:ext cx="7906072" cy="183033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TX</a:t>
            </a:r>
            <a:r>
              <a:rPr lang="ko-KR" altLang="en-US" sz="2400" dirty="0"/>
              <a:t>에서 </a:t>
            </a:r>
            <a:r>
              <a:rPr lang="en-US" altLang="ko-KR" sz="2400" dirty="0"/>
              <a:t>101</a:t>
            </a:r>
            <a:r>
              <a:rPr lang="ko-KR" altLang="en-US" sz="2400" dirty="0"/>
              <a:t>이 트랜시버를 거쳐서 나온 예로</a:t>
            </a:r>
            <a:br>
              <a:rPr lang="en-US" altLang="ko-KR" sz="2400" dirty="0"/>
            </a:br>
            <a:r>
              <a:rPr lang="en-US" altLang="ko-KR" sz="2400" dirty="0"/>
              <a:t>CAN H</a:t>
            </a:r>
            <a:r>
              <a:rPr lang="ko-KR" altLang="en-US" sz="2400" dirty="0"/>
              <a:t>와 </a:t>
            </a:r>
            <a:r>
              <a:rPr lang="en-US" altLang="ko-KR" sz="2400" dirty="0"/>
              <a:t>CAN L</a:t>
            </a:r>
            <a:r>
              <a:rPr lang="ko-KR" altLang="en-US" sz="2400" dirty="0"/>
              <a:t>의 전위차가 작으면 </a:t>
            </a:r>
            <a:r>
              <a:rPr lang="en-US" altLang="ko-KR" sz="2400" dirty="0"/>
              <a:t>1, </a:t>
            </a:r>
            <a:r>
              <a:rPr lang="ko-KR" altLang="en-US" sz="2400" dirty="0"/>
              <a:t>전위차가 크면 </a:t>
            </a:r>
            <a:r>
              <a:rPr lang="en-US" altLang="ko-KR" sz="2400" dirty="0"/>
              <a:t>0</a:t>
            </a:r>
            <a:r>
              <a:rPr lang="ko-KR" altLang="en-US" sz="2400" dirty="0"/>
              <a:t>으로 하여 원 신호인 </a:t>
            </a:r>
            <a:r>
              <a:rPr lang="en-US" altLang="ko-KR" sz="2400" dirty="0"/>
              <a:t>101</a:t>
            </a:r>
            <a:r>
              <a:rPr lang="ko-KR" altLang="en-US" sz="2400" dirty="0"/>
              <a:t>을 파악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이러한 신호방식은 노이즈에 아주 강하다</a:t>
            </a:r>
            <a:endParaRPr lang="en-US" altLang="ko-KR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94" y="3922012"/>
            <a:ext cx="4712767" cy="19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542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D2878DB-801C-49B0-91F4-63386665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9" y="1531606"/>
            <a:ext cx="8354545" cy="46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1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95E3E6-4F2D-4969-A8F8-2F052D40B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456884"/>
            <a:ext cx="8882581" cy="49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97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B175BC-4081-477A-A242-86C084A204A4}"/>
              </a:ext>
            </a:extLst>
          </p:cNvPr>
          <p:cNvGrpSpPr/>
          <p:nvPr/>
        </p:nvGrpSpPr>
        <p:grpSpPr>
          <a:xfrm>
            <a:off x="611560" y="1816539"/>
            <a:ext cx="7700057" cy="4050506"/>
            <a:chOff x="1678578" y="1062685"/>
            <a:chExt cx="10266742" cy="54006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B08C48D-9251-4559-A6A9-7DDA3D2608A5}"/>
                </a:ext>
              </a:extLst>
            </p:cNvPr>
            <p:cNvGrpSpPr/>
            <p:nvPr/>
          </p:nvGrpSpPr>
          <p:grpSpPr>
            <a:xfrm>
              <a:off x="7384021" y="1835357"/>
              <a:ext cx="4561299" cy="2101658"/>
              <a:chOff x="2104195" y="1347537"/>
              <a:chExt cx="6710349" cy="358541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0953625-4DFD-48AF-96D0-657C7DC89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4195" y="1605051"/>
                <a:ext cx="6710349" cy="3327896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390D2CC-BF96-4062-957E-0030BA233652}"/>
                  </a:ext>
                </a:extLst>
              </p:cNvPr>
              <p:cNvSpPr/>
              <p:nvPr/>
            </p:nvSpPr>
            <p:spPr>
              <a:xfrm>
                <a:off x="3910593" y="1347537"/>
                <a:ext cx="1375702" cy="1467852"/>
              </a:xfrm>
              <a:prstGeom prst="rect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1D2833D-F1F9-4FB1-A356-65F8721B6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0596" y="2164253"/>
              <a:ext cx="3087604" cy="1083690"/>
            </a:xfrm>
            <a:prstGeom prst="line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</a:ln>
            <a:effectLst/>
          </p:spPr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4C2D9B7-22E9-48B1-AE87-CFEFC745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578" y="1062685"/>
              <a:ext cx="3505200" cy="5400675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8FEF4B1-F02B-49E9-92B3-FBFFD6D9C3C9}"/>
                </a:ext>
              </a:extLst>
            </p:cNvPr>
            <p:cNvSpPr/>
            <p:nvPr/>
          </p:nvSpPr>
          <p:spPr>
            <a:xfrm>
              <a:off x="2121626" y="3425289"/>
              <a:ext cx="3004457" cy="783771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89C0D56-3CFC-4C61-A0FA-9A4352F1040F}"/>
                </a:ext>
              </a:extLst>
            </p:cNvPr>
            <p:cNvSpPr/>
            <p:nvPr/>
          </p:nvSpPr>
          <p:spPr>
            <a:xfrm>
              <a:off x="2121625" y="4944324"/>
              <a:ext cx="3004457" cy="783771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8200DE-9221-4CB5-B674-A29FCC74870F}"/>
                </a:ext>
              </a:extLst>
            </p:cNvPr>
            <p:cNvSpPr txBox="1"/>
            <p:nvPr/>
          </p:nvSpPr>
          <p:spPr>
            <a:xfrm>
              <a:off x="5370596" y="3610057"/>
              <a:ext cx="224459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1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</a:rPr>
                <a:t>Digital Signals</a:t>
              </a:r>
              <a:endParaRPr kumimoji="0" lang="ko-KR" altLang="en-US" sz="21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77759F-76F2-475A-979E-20EBA6828E7A}"/>
                </a:ext>
              </a:extLst>
            </p:cNvPr>
            <p:cNvSpPr txBox="1"/>
            <p:nvPr/>
          </p:nvSpPr>
          <p:spPr>
            <a:xfrm>
              <a:off x="5370596" y="5194723"/>
              <a:ext cx="308760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1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</a:rPr>
                <a:t>Differential Signals</a:t>
              </a:r>
              <a:endParaRPr kumimoji="0" lang="ko-KR" altLang="en-US" sz="21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647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5F86A-AA2E-43FE-8E63-208A181BE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8" y="1527812"/>
            <a:ext cx="8500460" cy="47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90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73F607-0AF7-4362-A774-AE25762A3004}"/>
              </a:ext>
            </a:extLst>
          </p:cNvPr>
          <p:cNvGrpSpPr/>
          <p:nvPr/>
        </p:nvGrpSpPr>
        <p:grpSpPr>
          <a:xfrm>
            <a:off x="611560" y="1816539"/>
            <a:ext cx="7665442" cy="4050506"/>
            <a:chOff x="1678578" y="1062685"/>
            <a:chExt cx="10220589" cy="54006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0DAEBC9-AD27-416C-8EFD-B10729304977}"/>
                </a:ext>
              </a:extLst>
            </p:cNvPr>
            <p:cNvGrpSpPr/>
            <p:nvPr/>
          </p:nvGrpSpPr>
          <p:grpSpPr>
            <a:xfrm>
              <a:off x="7337868" y="1189297"/>
              <a:ext cx="4561299" cy="2096031"/>
              <a:chOff x="2036297" y="245364"/>
              <a:chExt cx="6710349" cy="3575811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34E47AF-1C48-4DFD-A694-B06786DDD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36297" y="493279"/>
                <a:ext cx="6710349" cy="332789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193D495-5CD3-4D9E-8FE4-768948923F11}"/>
                  </a:ext>
                </a:extLst>
              </p:cNvPr>
              <p:cNvSpPr/>
              <p:nvPr/>
            </p:nvSpPr>
            <p:spPr>
              <a:xfrm>
                <a:off x="3938900" y="245364"/>
                <a:ext cx="1375703" cy="146785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/>
                <a:endParaRPr lang="ko-KR" altLang="en-US" sz="1350">
                  <a:solidFill>
                    <a:prstClr val="white"/>
                  </a:solidFill>
                  <a:latin typeface="Calibri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0A6C11-EDED-4BCD-AD9C-71973981B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591" y="1525810"/>
              <a:ext cx="3222313" cy="1020927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70AC9B4-7D73-4D87-8D3B-7618BC40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578" y="1062685"/>
              <a:ext cx="3505200" cy="5400675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DCFBDA0-BCE3-411F-BA7C-E6B4C31225DE}"/>
                </a:ext>
              </a:extLst>
            </p:cNvPr>
            <p:cNvSpPr/>
            <p:nvPr/>
          </p:nvSpPr>
          <p:spPr>
            <a:xfrm>
              <a:off x="2121626" y="3425289"/>
              <a:ext cx="3004457" cy="7837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C12EE99-1106-4AA6-8FA3-849FE53DFBBC}"/>
                </a:ext>
              </a:extLst>
            </p:cNvPr>
            <p:cNvSpPr/>
            <p:nvPr/>
          </p:nvSpPr>
          <p:spPr>
            <a:xfrm>
              <a:off x="2121625" y="4944324"/>
              <a:ext cx="3004457" cy="7837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C1A299-D215-4F9B-AA8B-66ED1DAFCC42}"/>
                </a:ext>
              </a:extLst>
            </p:cNvPr>
            <p:cNvSpPr txBox="1"/>
            <p:nvPr/>
          </p:nvSpPr>
          <p:spPr>
            <a:xfrm>
              <a:off x="5311591" y="3477720"/>
              <a:ext cx="224459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/>
              <a:r>
                <a:rPr lang="en-US" altLang="ko-KR" sz="2100">
                  <a:solidFill>
                    <a:srgbClr val="FFFF00"/>
                  </a:solidFill>
                  <a:latin typeface="Calibri"/>
                  <a:ea typeface="맑은 고딕" panose="020B0503020000020004" pitchFamily="50" charset="-127"/>
                </a:rPr>
                <a:t>Digital Signals</a:t>
              </a:r>
              <a:endParaRPr lang="ko-KR" altLang="en-US" sz="2100">
                <a:solidFill>
                  <a:srgbClr val="FFFF00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382D0D-8C59-4895-9FF0-26790B12D25A}"/>
                </a:ext>
              </a:extLst>
            </p:cNvPr>
            <p:cNvSpPr txBox="1"/>
            <p:nvPr/>
          </p:nvSpPr>
          <p:spPr>
            <a:xfrm>
              <a:off x="5370596" y="5194723"/>
              <a:ext cx="308760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/>
              <a:r>
                <a:rPr lang="en-US" altLang="ko-KR" sz="2100">
                  <a:solidFill>
                    <a:srgbClr val="FFFF00"/>
                  </a:solidFill>
                  <a:latin typeface="Calibri"/>
                  <a:ea typeface="맑은 고딕" panose="020B0503020000020004" pitchFamily="50" charset="-127"/>
                </a:rPr>
                <a:t>Differential Signals</a:t>
              </a:r>
              <a:endParaRPr lang="ko-KR" altLang="en-US" sz="2100">
                <a:solidFill>
                  <a:srgbClr val="FFFF00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142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147986-2FA8-4947-855D-6E9AE2F5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584017"/>
            <a:ext cx="4714696" cy="464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34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281012C-F883-4B17-844A-93857919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46" y="1689842"/>
            <a:ext cx="7272808" cy="48935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552F0E-B9BC-49ED-B312-F667CA61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07" y="387152"/>
            <a:ext cx="3858286" cy="2033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3619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650CD6-64CF-4B4E-A422-9CF24085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132"/>
            <a:ext cx="8390418" cy="50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21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UART</a:t>
            </a:r>
            <a:r>
              <a:rPr lang="ko-KR" altLang="en-US" sz="1800" dirty="0"/>
              <a:t>가 있으면 비동기 통신은 가능하지만 </a:t>
            </a:r>
            <a:r>
              <a:rPr lang="en-US" altLang="ko-KR" sz="1800" dirty="0"/>
              <a:t>UART</a:t>
            </a:r>
            <a:r>
              <a:rPr lang="ko-KR" altLang="en-US" sz="1800" dirty="0"/>
              <a:t>의 송수신 핀을 다른 </a:t>
            </a:r>
            <a:r>
              <a:rPr lang="en-US" altLang="ko-KR" sz="1800" dirty="0"/>
              <a:t>UART</a:t>
            </a:r>
            <a:r>
              <a:rPr lang="ko-KR" altLang="en-US" sz="1800" dirty="0"/>
              <a:t>장치의 직렬포트</a:t>
            </a:r>
            <a:r>
              <a:rPr lang="en-US" altLang="ko-KR" sz="1800" dirty="0"/>
              <a:t>(</a:t>
            </a:r>
            <a:r>
              <a:rPr lang="ko-KR" altLang="en-US" sz="1800" dirty="0"/>
              <a:t>예</a:t>
            </a:r>
            <a:r>
              <a:rPr lang="en-US" altLang="ko-KR" sz="1800" dirty="0"/>
              <a:t>, RS232</a:t>
            </a:r>
            <a:r>
              <a:rPr lang="ko-KR" altLang="en-US" sz="1800" dirty="0"/>
              <a:t>포트</a:t>
            </a:r>
            <a:r>
              <a:rPr lang="en-US" altLang="ko-KR" sz="1800" dirty="0"/>
              <a:t>)</a:t>
            </a:r>
            <a:r>
              <a:rPr lang="ko-KR" altLang="en-US" sz="1800" dirty="0"/>
              <a:t>에 바로 연결할 수 없다</a:t>
            </a:r>
            <a:endParaRPr lang="en-US" altLang="ko-KR" sz="1800" dirty="0"/>
          </a:p>
          <a:p>
            <a:r>
              <a:rPr lang="en-US" altLang="ko-KR" sz="1800" dirty="0"/>
              <a:t>UART</a:t>
            </a:r>
            <a:r>
              <a:rPr lang="ko-KR" altLang="en-US" sz="1800" dirty="0"/>
              <a:t>의 </a:t>
            </a:r>
            <a:r>
              <a:rPr lang="en-US" altLang="ko-KR" sz="1800" dirty="0"/>
              <a:t>TTL </a:t>
            </a:r>
            <a:r>
              <a:rPr lang="ko-KR" altLang="en-US" sz="1800" dirty="0"/>
              <a:t>레벨을 통신이 잘되도록 전기적 특성을 변환해 주는 장치를 </a:t>
            </a:r>
            <a:r>
              <a:rPr lang="ko-KR" altLang="en-US" sz="1800" dirty="0">
                <a:solidFill>
                  <a:srgbClr val="FFFF00"/>
                </a:solidFill>
              </a:rPr>
              <a:t>트랜시버</a:t>
            </a:r>
            <a:r>
              <a:rPr lang="ko-KR" altLang="en-US" sz="1800" dirty="0"/>
              <a:t>라고 한다</a:t>
            </a:r>
            <a:endParaRPr lang="en-US" altLang="ko-KR" sz="1800" dirty="0"/>
          </a:p>
          <a:p>
            <a:r>
              <a:rPr lang="en-US" altLang="ko-KR" sz="1800" dirty="0"/>
              <a:t>TTL</a:t>
            </a:r>
            <a:r>
              <a:rPr lang="ko-KR" altLang="en-US" sz="1800" dirty="0"/>
              <a:t>레벨</a:t>
            </a:r>
            <a:r>
              <a:rPr lang="en-US" altLang="ko-KR" sz="1800" dirty="0"/>
              <a:t>(0v-5V)</a:t>
            </a:r>
            <a:r>
              <a:rPr lang="ko-KR" altLang="en-US" sz="1800" dirty="0"/>
              <a:t>을 트랜시버의 전기적 특성에 주어진 신호레벨로 변환하는 표준 규격에 따라 </a:t>
            </a:r>
            <a:r>
              <a:rPr lang="en-US" altLang="ko-KR" sz="1800" dirty="0"/>
              <a:t>RS232</a:t>
            </a:r>
            <a:r>
              <a:rPr lang="en-US" altLang="ko-KR" sz="1800"/>
              <a:t>, RS422, </a:t>
            </a:r>
            <a:r>
              <a:rPr lang="en-US" altLang="ko-KR" sz="1800" dirty="0"/>
              <a:t>RS485</a:t>
            </a:r>
            <a:r>
              <a:rPr lang="ko-KR" altLang="en-US" sz="1800" dirty="0"/>
              <a:t>로 나뉘어 진다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67544" y="4034923"/>
            <a:ext cx="8431198" cy="1909638"/>
            <a:chOff x="218940" y="4365893"/>
            <a:chExt cx="8431198" cy="1909638"/>
          </a:xfrm>
        </p:grpSpPr>
        <p:pic>
          <p:nvPicPr>
            <p:cNvPr id="33" name="Picture 6" descr="D:\PROJECT\03_CAM100A\문서\05.CamSti100세미나\4.시리얼 통신 기초_2014.10.30\Untitled-TrueColor-0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4365893"/>
              <a:ext cx="1029832" cy="175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D:\PROJECT\03_CAM100A\문서\05.CamSti100세미나\4.시리얼 통신 기초_2014.10.30\Untitled-TrueColor-0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048" y="4365893"/>
              <a:ext cx="1029832" cy="175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3116611" y="5210268"/>
              <a:ext cx="2319485" cy="31973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/>
            <p:nvPr/>
          </p:nvCxnSpPr>
          <p:spPr>
            <a:xfrm>
              <a:off x="3171268" y="5759541"/>
              <a:ext cx="2264828" cy="0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218940" y="4947213"/>
              <a:ext cx="1125810" cy="1007304"/>
            </a:xfrm>
            <a:prstGeom prst="rect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0"/>
            </a:gradFill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UART</a:t>
              </a:r>
              <a:endPara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4561117"/>
              <a:ext cx="130492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5818331"/>
              <a:ext cx="12477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직선 화살표 연결선 36"/>
            <p:cNvCxnSpPr/>
            <p:nvPr/>
          </p:nvCxnSpPr>
          <p:spPr>
            <a:xfrm>
              <a:off x="1344750" y="5194530"/>
              <a:ext cx="1449127" cy="19311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1344750" y="5759541"/>
              <a:ext cx="1466478" cy="0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7524328" y="4963172"/>
              <a:ext cx="1125810" cy="1007304"/>
            </a:xfrm>
            <a:prstGeom prst="rect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0"/>
            </a:gradFill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UART</a:t>
              </a:r>
              <a:endPara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517" y="4842105"/>
              <a:ext cx="104775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142" y="5825929"/>
              <a:ext cx="10001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912702" y="4998880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TX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90044" y="5621041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RX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42956" y="5148734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RX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24328" y="5621040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TX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>
              <a:off x="5838192" y="5242240"/>
              <a:ext cx="1686136" cy="19311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 flipV="1">
              <a:off x="5740010" y="5759540"/>
              <a:ext cx="1784318" cy="1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4930979"/>
              <a:ext cx="104775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809" y="5786385"/>
              <a:ext cx="10001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2466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328AA-EA77-4F59-8BC2-80B398C5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74898"/>
            <a:ext cx="4896544" cy="4012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2B03C7-DB01-43B6-B70A-9C6AEADD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5529586"/>
            <a:ext cx="4896544" cy="11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720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7C38AB-35B0-422C-A8AD-C4D64E7FD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7" y="1747267"/>
            <a:ext cx="855038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368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Transceiver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2D2D8E-91A2-4143-AA20-0A4165256E58}"/>
              </a:ext>
            </a:extLst>
          </p:cNvPr>
          <p:cNvGrpSpPr/>
          <p:nvPr/>
        </p:nvGrpSpPr>
        <p:grpSpPr>
          <a:xfrm>
            <a:off x="627860" y="1550525"/>
            <a:ext cx="8229599" cy="5007288"/>
            <a:chOff x="1761520" y="762511"/>
            <a:chExt cx="8668960" cy="58659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37B09-6BD7-49BF-8B0E-5F30F42E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1520" y="762511"/>
              <a:ext cx="8668960" cy="577295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819AD5-A450-4C3F-A877-CD54EACE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5689" y="4524706"/>
              <a:ext cx="3964791" cy="2103767"/>
            </a:xfrm>
            <a:prstGeom prst="rect">
              <a:avLst/>
            </a:prstGeom>
            <a:ln w="38100">
              <a:solidFill>
                <a:srgbClr val="5B9BD5">
                  <a:lumMod val="40000"/>
                  <a:lumOff val="60000"/>
                </a:srgb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821866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Transceiver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8F6F0-7ABC-4F0C-963E-2B0C4CA7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48" y="1667428"/>
            <a:ext cx="8380265" cy="47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251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4A2992-C5D4-31E3-BE80-C87D23E4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47" y="2209907"/>
            <a:ext cx="6926129" cy="26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736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Data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8F2BB7-D9AF-497C-B4AC-3E380C8F2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860115"/>
            <a:ext cx="8640959" cy="2182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2CCD0E-6821-4633-9E34-CBBFA863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4472573"/>
            <a:ext cx="864096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98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Frame</a:t>
            </a:r>
            <a:r>
              <a:rPr lang="ko-KR" altLang="en-US"/>
              <a:t>의 구조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1A0C7D-168F-493D-81E1-A8D36655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80" y="1877290"/>
            <a:ext cx="8584640" cy="42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342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Frame</a:t>
            </a:r>
            <a:r>
              <a:rPr lang="ko-KR" altLang="en-US"/>
              <a:t> </a:t>
            </a:r>
            <a:r>
              <a:rPr lang="en-US" altLang="ko-KR"/>
              <a:t>2.0A(Standard Format)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7FDD07-4C53-4148-BAB4-BC1D518FB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855"/>
            <a:ext cx="9144000" cy="443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98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Frame</a:t>
            </a:r>
            <a:r>
              <a:rPr lang="ko-KR" altLang="en-US"/>
              <a:t> </a:t>
            </a:r>
            <a:r>
              <a:rPr lang="en-US" altLang="ko-KR"/>
              <a:t>2.0B(Extended Format)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DD891F-2021-4324-A10C-CF0E83F3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9367"/>
            <a:ext cx="9144000" cy="448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297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Extended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17B1F0-724C-4777-90DC-F23637536331}"/>
              </a:ext>
            </a:extLst>
          </p:cNvPr>
          <p:cNvGrpSpPr/>
          <p:nvPr/>
        </p:nvGrpSpPr>
        <p:grpSpPr>
          <a:xfrm>
            <a:off x="519921" y="2007170"/>
            <a:ext cx="8537547" cy="3674126"/>
            <a:chOff x="519921" y="2007170"/>
            <a:chExt cx="11122849" cy="4786708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264F32EC-CED4-4C1B-9DF7-52767AA607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921" y="2007170"/>
              <a:ext cx="11122849" cy="288357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42E17A-8949-4183-A7A8-D95CCBE4EBDF}"/>
                </a:ext>
              </a:extLst>
            </p:cNvPr>
            <p:cNvSpPr txBox="1"/>
            <p:nvPr/>
          </p:nvSpPr>
          <p:spPr>
            <a:xfrm>
              <a:off x="2727866" y="5470657"/>
              <a:ext cx="7668010" cy="13232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000">
                  <a:latin typeface="Udemy Sans"/>
                </a:rPr>
                <a:t>they have added two more control bits. In order to distinguish between a Standard frame and Extended frame.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09D5012-D053-4131-9517-2D01D34865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9418" y="3891851"/>
              <a:ext cx="968756" cy="13811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B7861B-C6F8-43CD-A37D-29AD124DCF34}"/>
                </a:ext>
              </a:extLst>
            </p:cNvPr>
            <p:cNvSpPr/>
            <p:nvPr/>
          </p:nvSpPr>
          <p:spPr>
            <a:xfrm>
              <a:off x="2872740" y="3345181"/>
              <a:ext cx="594360" cy="358140"/>
            </a:xfrm>
            <a:prstGeom prst="rect">
              <a:avLst/>
            </a:prstGeom>
            <a:solidFill>
              <a:srgbClr val="FFD966">
                <a:alpha val="50196"/>
              </a:srgbClr>
            </a:solidFill>
            <a:ln w="28575">
              <a:solidFill>
                <a:srgbClr val="EC8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836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포트 종류의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트랜시버에 따라 </a:t>
            </a:r>
            <a:r>
              <a:rPr lang="en-US" altLang="ko-KR" dirty="0"/>
              <a:t>RS232, RS422, RS485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636912"/>
            <a:ext cx="7665167" cy="235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8321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Remote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CD2C20-F241-436D-B546-D4BFFC25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990"/>
            <a:ext cx="9144000" cy="30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677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Frame </a:t>
            </a:r>
            <a:r>
              <a:rPr lang="ko-KR" altLang="en-US"/>
              <a:t>프로토콜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3ECC4E-5B6E-4D11-BF2B-00F29E74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262"/>
            <a:ext cx="9144000" cy="27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39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Data frame</a:t>
            </a:r>
            <a:r>
              <a:rPr lang="ko-KR" altLang="en-US"/>
              <a:t>과 </a:t>
            </a:r>
            <a:r>
              <a:rPr lang="en-US" altLang="ko-KR"/>
              <a:t>Remote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CEB67B-FBC5-4781-9D6B-C953AAD8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8" y="1700808"/>
            <a:ext cx="7308304" cy="450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02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Multiple Node</a:t>
            </a:r>
            <a:r>
              <a:rPr lang="ko-KR" altLang="en-US"/>
              <a:t>의 </a:t>
            </a:r>
            <a:r>
              <a:rPr lang="en-US" altLang="ko-KR"/>
              <a:t>Bus Access </a:t>
            </a:r>
            <a:r>
              <a:rPr lang="ko-KR" altLang="en-US"/>
              <a:t>방식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26BBD22-03B7-4C37-93A2-C117DAE69880}"/>
              </a:ext>
            </a:extLst>
          </p:cNvPr>
          <p:cNvGrpSpPr/>
          <p:nvPr/>
        </p:nvGrpSpPr>
        <p:grpSpPr>
          <a:xfrm>
            <a:off x="518547" y="2100077"/>
            <a:ext cx="8106906" cy="3730594"/>
            <a:chOff x="518547" y="2100077"/>
            <a:chExt cx="8106906" cy="37305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5E11C4-B3F3-4553-8268-1F2156A81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547" y="2100077"/>
              <a:ext cx="8106906" cy="265784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E6E879-3ED0-4288-AEB4-4DF5FFA41D2B}"/>
                </a:ext>
              </a:extLst>
            </p:cNvPr>
            <p:cNvSpPr txBox="1"/>
            <p:nvPr/>
          </p:nvSpPr>
          <p:spPr>
            <a:xfrm>
              <a:off x="7395979" y="4079320"/>
              <a:ext cx="1130806" cy="46166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/>
                <a:t>Winner</a:t>
              </a:r>
              <a:endParaRPr lang="ko-KR" alt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F10608-D6F8-45BE-A479-4784017E33A7}"/>
                </a:ext>
              </a:extLst>
            </p:cNvPr>
            <p:cNvSpPr txBox="1"/>
            <p:nvPr/>
          </p:nvSpPr>
          <p:spPr>
            <a:xfrm>
              <a:off x="581402" y="5369006"/>
              <a:ext cx="8003232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0000FF"/>
                  </a:solidFill>
                </a:rPr>
                <a:t>The lower ID, the higher priority</a:t>
              </a:r>
              <a:endParaRPr lang="ko-KR" altLang="en-US" sz="240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0096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Multiple Node</a:t>
            </a:r>
            <a:r>
              <a:rPr lang="ko-KR" altLang="en-US"/>
              <a:t>의 </a:t>
            </a:r>
            <a:r>
              <a:rPr lang="en-US" altLang="ko-KR"/>
              <a:t>Bus Access </a:t>
            </a:r>
            <a:r>
              <a:rPr lang="ko-KR" altLang="en-US"/>
              <a:t>방식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01381E-B3DF-4A02-B109-1C9A38F0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1" y="1745969"/>
            <a:ext cx="8465438" cy="48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56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프로토콜</a:t>
            </a:r>
            <a:r>
              <a:rPr lang="en-US" altLang="ko-KR"/>
              <a:t>: Stuffing bit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5BE15E-E7FD-4099-84C4-BFAAAC19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22" y="1718445"/>
            <a:ext cx="6363844" cy="3421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DB46A1-81AE-401E-9443-E7C9439693DC}"/>
              </a:ext>
            </a:extLst>
          </p:cNvPr>
          <p:cNvSpPr txBox="1"/>
          <p:nvPr/>
        </p:nvSpPr>
        <p:spPr>
          <a:xfrm>
            <a:off x="488022" y="5158472"/>
            <a:ext cx="78640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CAN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통신에서 자신의 상태를 알리는 오류 프레임은 연속된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6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개 이상의 같은 비트로 구성되어 있다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때문에 통신 오류가 아닌 상황에서 연속적으로 같은 신호가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5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비트 이상 출력되면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연속되는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5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비트와 반대되는 비트를 끼워 입력하는데 이러한 비트를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Stuffing bit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라고 한다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49C298-FF17-4080-96E4-996DAA30FDF3}"/>
              </a:ext>
            </a:extLst>
          </p:cNvPr>
          <p:cNvSpPr txBox="1"/>
          <p:nvPr/>
        </p:nvSpPr>
        <p:spPr>
          <a:xfrm>
            <a:off x="5652120" y="2908821"/>
            <a:ext cx="3333056" cy="1754326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이러한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Stuffing bit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는 송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/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수신 과정 중의 파형에서만 확인할 수 있고 실제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CAN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컨트롤러에 전달될 때에는 수신과정의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Stuffing bit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가 제거되어 원래의 신호로 전달 된다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4805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04050"/>
            <a:ext cx="8229600" cy="5422114"/>
          </a:xfrm>
        </p:spPr>
        <p:txBody>
          <a:bodyPr/>
          <a:lstStyle/>
          <a:p>
            <a:r>
              <a:rPr lang="en-US" altLang="ko-KR"/>
              <a:t>CAN Error Tracking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A064E3-9DC5-4EF1-A359-0C066B2B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266124"/>
            <a:ext cx="5328592" cy="55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635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Frame </a:t>
            </a:r>
            <a:r>
              <a:rPr lang="ko-KR" altLang="en-US"/>
              <a:t>프로토콜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A819B9-2EA0-42DC-9801-BE71B390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83" y="2146481"/>
            <a:ext cx="8465438" cy="322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314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송수신 구조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F930200-CEBE-4FE1-85C9-7B15E007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" y="1398786"/>
            <a:ext cx="9059441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504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동작구조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23517"/>
            <a:ext cx="20764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57908" y="3932728"/>
            <a:ext cx="7906072" cy="2592616"/>
          </a:xfrm>
          <a:prstGeom prst="rect">
            <a:avLst/>
          </a:prstGeom>
        </p:spPr>
        <p:txBody>
          <a:bodyPr vert="horz" rtlCol="0">
            <a:normAutofit lnSpcReduction="10000"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CAN</a:t>
            </a:r>
            <a:r>
              <a:rPr lang="ko-KR" altLang="en-US" sz="2400" dirty="0"/>
              <a:t>통신에서 실제로 주고 받는 </a:t>
            </a:r>
            <a:r>
              <a:rPr lang="en-US" altLang="ko-KR" sz="2400" dirty="0"/>
              <a:t>DATA</a:t>
            </a:r>
            <a:r>
              <a:rPr lang="ko-KR" altLang="en-US" sz="2400" dirty="0"/>
              <a:t>는 이 </a:t>
            </a:r>
            <a:r>
              <a:rPr lang="en-US" altLang="ko-KR" sz="2400" dirty="0"/>
              <a:t>MAIL BOX</a:t>
            </a:r>
            <a:r>
              <a:rPr lang="ko-KR" altLang="en-US" sz="2400" dirty="0"/>
              <a:t>에 저장되고 보내진다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MAIL BOX</a:t>
            </a:r>
            <a:r>
              <a:rPr lang="ko-KR" altLang="en-US" sz="2400" dirty="0"/>
              <a:t>는 각각의 </a:t>
            </a:r>
            <a:r>
              <a:rPr lang="en-US" altLang="ko-KR" sz="2400" dirty="0"/>
              <a:t>ID</a:t>
            </a:r>
            <a:r>
              <a:rPr lang="ko-KR" altLang="en-US" sz="2400" dirty="0"/>
              <a:t>가 </a:t>
            </a:r>
            <a:r>
              <a:rPr lang="en-US" altLang="ko-KR" sz="2400" dirty="0"/>
              <a:t>address</a:t>
            </a:r>
            <a:r>
              <a:rPr lang="ko-KR" altLang="en-US" sz="2400" dirty="0"/>
              <a:t>역할을 하여 특정 </a:t>
            </a:r>
            <a:r>
              <a:rPr lang="en-US" altLang="ko-KR" sz="2400"/>
              <a:t>mail box</a:t>
            </a:r>
            <a:r>
              <a:rPr lang="ko-KR" altLang="en-US" sz="2400" dirty="0"/>
              <a:t>의 </a:t>
            </a:r>
            <a:r>
              <a:rPr lang="en-US" altLang="ko-KR" sz="2400" dirty="0"/>
              <a:t>data</a:t>
            </a:r>
            <a:r>
              <a:rPr lang="ko-KR" altLang="en-US" sz="2400" dirty="0"/>
              <a:t>를 송수신할 수 있다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Data</a:t>
            </a:r>
            <a:r>
              <a:rPr lang="ko-KR" altLang="en-US" sz="2400" dirty="0"/>
              <a:t>를 주고받는 방식은 </a:t>
            </a:r>
            <a:r>
              <a:rPr lang="en-US" altLang="ko-KR" sz="2400" dirty="0"/>
              <a:t>ID</a:t>
            </a:r>
            <a:r>
              <a:rPr lang="ko-KR" altLang="en-US" sz="2400" dirty="0"/>
              <a:t>와 </a:t>
            </a:r>
            <a:r>
              <a:rPr lang="en-US" altLang="ko-KR" sz="2400" dirty="0"/>
              <a:t>data</a:t>
            </a:r>
            <a:r>
              <a:rPr lang="ko-KR" altLang="en-US" sz="2400" dirty="0"/>
              <a:t>를 같이 송신하면 </a:t>
            </a:r>
            <a:r>
              <a:rPr lang="en-US" altLang="ko-KR" sz="2400" dirty="0"/>
              <a:t>slave</a:t>
            </a:r>
            <a:r>
              <a:rPr lang="ko-KR" altLang="en-US" sz="2400" dirty="0"/>
              <a:t>에서 </a:t>
            </a:r>
            <a:r>
              <a:rPr lang="en-US" altLang="ko-KR" sz="2400" dirty="0"/>
              <a:t>ID</a:t>
            </a:r>
            <a:r>
              <a:rPr lang="ko-KR" altLang="en-US" sz="2400" dirty="0"/>
              <a:t>를 체크하여 </a:t>
            </a:r>
            <a:r>
              <a:rPr lang="en-US" altLang="ko-KR" sz="2400" dirty="0"/>
              <a:t>ID</a:t>
            </a:r>
            <a:r>
              <a:rPr lang="ko-KR" altLang="en-US" sz="2400" dirty="0"/>
              <a:t>가 일치하면 </a:t>
            </a:r>
            <a:r>
              <a:rPr lang="en-US" altLang="ko-KR" sz="2400" dirty="0"/>
              <a:t>data</a:t>
            </a:r>
            <a:r>
              <a:rPr lang="ko-KR" altLang="en-US" sz="2400" dirty="0"/>
              <a:t>를 수신한다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92714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/>
              <a:t>RS232</a:t>
            </a:r>
            <a:r>
              <a:rPr lang="ko-KR" altLang="en-US" sz="2400" dirty="0"/>
              <a:t>표준</a:t>
            </a:r>
            <a:r>
              <a:rPr lang="en-US" altLang="ko-KR" sz="2400" dirty="0"/>
              <a:t>:</a:t>
            </a:r>
            <a:br>
              <a:rPr lang="en-US" altLang="ko-KR" sz="2400" dirty="0"/>
            </a:br>
            <a:r>
              <a:rPr lang="ko-KR" altLang="en-US" sz="2400" dirty="0"/>
              <a:t>논리 </a:t>
            </a:r>
            <a:r>
              <a:rPr lang="en-US" altLang="ko-KR" sz="2400" dirty="0"/>
              <a:t>1: -3V</a:t>
            </a:r>
            <a:r>
              <a:rPr lang="en-US" altLang="ko-KR" sz="2400"/>
              <a:t>~-15V(-12V),    </a:t>
            </a:r>
            <a:r>
              <a:rPr lang="ko-KR" altLang="en-US" sz="2400" dirty="0"/>
              <a:t>논리 </a:t>
            </a:r>
            <a:r>
              <a:rPr lang="en-US" altLang="ko-KR" sz="2400" dirty="0"/>
              <a:t>0: +3V</a:t>
            </a:r>
            <a:r>
              <a:rPr lang="en-US" altLang="ko-KR" sz="2400"/>
              <a:t>~+15V(+12V)</a:t>
            </a:r>
            <a:r>
              <a:rPr lang="ko-KR" altLang="en-US" sz="2400"/>
              <a:t>로 </a:t>
            </a:r>
            <a:r>
              <a:rPr lang="ko-KR" altLang="en-US" sz="2400" dirty="0"/>
              <a:t>규정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이런 역할을 하는 </a:t>
            </a:r>
            <a:r>
              <a:rPr lang="en-US" altLang="ko-KR" sz="2400" dirty="0"/>
              <a:t>IC</a:t>
            </a:r>
            <a:r>
              <a:rPr lang="ko-KR" altLang="en-US" sz="2400" dirty="0"/>
              <a:t>를 </a:t>
            </a:r>
            <a:r>
              <a:rPr lang="en-US" altLang="ko-KR" sz="2400" dirty="0"/>
              <a:t>RS232 </a:t>
            </a:r>
            <a:r>
              <a:rPr lang="ko-KR" altLang="en-US" sz="2400" dirty="0"/>
              <a:t>트랜시버라고 하며</a:t>
            </a:r>
            <a:r>
              <a:rPr lang="en-US" altLang="ko-KR" sz="2400" dirty="0"/>
              <a:t>, Maxim</a:t>
            </a:r>
            <a:r>
              <a:rPr lang="ko-KR" altLang="en-US" sz="2400" dirty="0"/>
              <a:t>사의 </a:t>
            </a:r>
            <a:r>
              <a:rPr lang="en-US" altLang="ko-KR" sz="2400" dirty="0"/>
              <a:t>MAX232</a:t>
            </a:r>
            <a:r>
              <a:rPr lang="ko-KR" altLang="en-US" sz="2400" dirty="0"/>
              <a:t>가 대표적인 예이다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0C9021-80C4-4D3E-A693-D0391A568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46" y="3474275"/>
            <a:ext cx="5346508" cy="26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47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</a:t>
            </a:r>
            <a:r>
              <a:rPr lang="ko-KR" altLang="en-US"/>
              <a:t> </a:t>
            </a:r>
            <a:r>
              <a:rPr lang="en-US" altLang="ko-KR"/>
              <a:t>vs RS485 </a:t>
            </a:r>
            <a:r>
              <a:rPr lang="ko-KR" altLang="en-US"/>
              <a:t>비교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C541E-4E82-41C7-93F6-19AE6504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8" y="1838103"/>
            <a:ext cx="894522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575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버스의 최대 케이블 길이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A20AC-CC55-4850-BF4C-22AAC807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33" y="1413821"/>
            <a:ext cx="4810125" cy="19145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EDF9D9-F452-4515-A1D2-717858FD7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4767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7224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LIN</a:t>
            </a:r>
            <a:r>
              <a:rPr lang="ko-KR" altLang="en-US"/>
              <a:t>통신 개요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18895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800"/>
              <a:t>LIN</a:t>
            </a:r>
            <a:r>
              <a:rPr lang="ko-KR" altLang="en-US" sz="2800"/>
              <a:t>통신의 개요</a:t>
            </a:r>
            <a:endParaRPr lang="en-US" altLang="ko-KR" sz="2800"/>
          </a:p>
          <a:p>
            <a:r>
              <a:rPr lang="en-US" altLang="ko-KR" sz="2000"/>
              <a:t>1998</a:t>
            </a:r>
            <a:r>
              <a:rPr lang="ko-KR" altLang="en-US" sz="2000"/>
              <a:t>년에 </a:t>
            </a:r>
            <a:r>
              <a:rPr lang="en-US" altLang="ko-KR" sz="2000"/>
              <a:t>LIN </a:t>
            </a:r>
            <a:r>
              <a:rPr lang="ko-KR" altLang="en-US" sz="2000"/>
              <a:t>통신 스펙을 만들음</a:t>
            </a:r>
            <a:endParaRPr lang="en-US" altLang="ko-KR" sz="2000"/>
          </a:p>
          <a:p>
            <a:r>
              <a:rPr lang="en-US" altLang="ko-KR" sz="2000"/>
              <a:t>CAN </a:t>
            </a:r>
            <a:r>
              <a:rPr lang="ko-KR" altLang="en-US" sz="2000"/>
              <a:t>통신보다 성능을 낮추면서 가격을 더 줄일 수 있는 방법</a:t>
            </a:r>
            <a:endParaRPr lang="en-US" altLang="ko-KR" sz="2000"/>
          </a:p>
          <a:p>
            <a:r>
              <a:rPr lang="ko-KR" altLang="en-US" sz="2000"/>
              <a:t>노드 당 추가되는 가격이 </a:t>
            </a:r>
            <a:r>
              <a:rPr lang="en-US" altLang="ko-KR" sz="2000"/>
              <a:t>LIN </a:t>
            </a:r>
            <a:r>
              <a:rPr lang="ko-KR" altLang="en-US" sz="2000"/>
              <a:t>통신은 </a:t>
            </a:r>
            <a:r>
              <a:rPr lang="en-US" altLang="ko-KR" sz="2000"/>
              <a:t>1</a:t>
            </a:r>
            <a:r>
              <a:rPr lang="ko-KR" altLang="en-US" sz="2000"/>
              <a:t>달러 정도가 되고</a:t>
            </a:r>
            <a:r>
              <a:rPr lang="en-US" altLang="ko-KR" sz="2000"/>
              <a:t>, CAN</a:t>
            </a:r>
            <a:r>
              <a:rPr lang="ko-KR" altLang="en-US" sz="2000"/>
              <a:t>은 </a:t>
            </a:r>
            <a:r>
              <a:rPr lang="en-US" altLang="ko-KR" sz="2000"/>
              <a:t>2</a:t>
            </a:r>
            <a:r>
              <a:rPr lang="ko-KR" altLang="en-US" sz="2000"/>
              <a:t>달러 정도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9437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LIN</a:t>
            </a:r>
            <a:r>
              <a:rPr lang="ko-KR" altLang="en-US"/>
              <a:t>통신의 특징</a:t>
            </a:r>
            <a:endParaRPr lang="en-US" altLang="ko-KR"/>
          </a:p>
          <a:p>
            <a:r>
              <a:rPr lang="en-US" altLang="ko-KR" sz="2000"/>
              <a:t>Local Interconnect Network</a:t>
            </a:r>
          </a:p>
          <a:p>
            <a:r>
              <a:rPr lang="en-US" altLang="ko-KR" sz="2000"/>
              <a:t>1 – wire </a:t>
            </a:r>
            <a:r>
              <a:rPr lang="ko-KR" altLang="en-US" sz="2000"/>
              <a:t>통신</a:t>
            </a:r>
            <a:endParaRPr lang="en-US" altLang="ko-KR" sz="2000"/>
          </a:p>
          <a:p>
            <a:r>
              <a:rPr lang="ko-KR" altLang="en-US" sz="2000"/>
              <a:t>구성이 간단 </a:t>
            </a:r>
            <a:r>
              <a:rPr lang="en-US" altLang="ko-KR" sz="2000">
                <a:sym typeface="Wingdings" panose="05000000000000000000" pitchFamily="2" charset="2"/>
              </a:rPr>
              <a:t> </a:t>
            </a:r>
            <a:r>
              <a:rPr lang="ko-KR" altLang="en-US" sz="2000"/>
              <a:t>비용 절감</a:t>
            </a:r>
            <a:endParaRPr lang="en-US" altLang="ko-KR" sz="2000"/>
          </a:p>
          <a:p>
            <a:r>
              <a:rPr lang="ko-KR" altLang="en-US" sz="2000"/>
              <a:t>저속 </a:t>
            </a:r>
            <a:r>
              <a:rPr lang="en-US" altLang="ko-KR" sz="2000"/>
              <a:t>20Kbps </a:t>
            </a:r>
            <a:r>
              <a:rPr lang="ko-KR" altLang="en-US" sz="2000"/>
              <a:t>이나 신뢰성 높음 </a:t>
            </a:r>
            <a:endParaRPr lang="en-US" altLang="ko-KR" sz="2000"/>
          </a:p>
          <a:p>
            <a:r>
              <a:rPr lang="en-US" altLang="ko-KR" sz="2000"/>
              <a:t>UART</a:t>
            </a:r>
            <a:r>
              <a:rPr lang="ko-KR" altLang="en-US" sz="2000"/>
              <a:t>와 </a:t>
            </a:r>
            <a:r>
              <a:rPr lang="en-US" altLang="ko-KR" sz="2000"/>
              <a:t>SCI</a:t>
            </a:r>
            <a:r>
              <a:rPr lang="ko-KR" altLang="en-US" sz="2000"/>
              <a:t>가 쓰는 통신에서 쓰는 방식을 이용</a:t>
            </a:r>
            <a:endParaRPr lang="en-US" altLang="ko-KR" sz="2000"/>
          </a:p>
          <a:p>
            <a:r>
              <a:rPr lang="en-US" altLang="ko-KR" sz="2000"/>
              <a:t>Slave </a:t>
            </a:r>
            <a:r>
              <a:rPr lang="ko-KR" altLang="en-US" sz="2000"/>
              <a:t>노드에 </a:t>
            </a:r>
            <a:r>
              <a:rPr lang="en-US" altLang="ko-KR" sz="2000"/>
              <a:t>X’tal</a:t>
            </a:r>
            <a:r>
              <a:rPr lang="ko-KR" altLang="en-US" sz="2000"/>
              <a:t>과 같은 클럭을 발생시키는 제품이 없이도 동작</a:t>
            </a:r>
            <a:endParaRPr lang="en-US" altLang="ko-KR" sz="2000"/>
          </a:p>
          <a:p>
            <a:r>
              <a:rPr lang="en-US" altLang="ko-KR" sz="2000"/>
              <a:t>1</a:t>
            </a:r>
            <a:r>
              <a:rPr lang="ko-KR" altLang="en-US" sz="2000"/>
              <a:t>개의 마스터와 </a:t>
            </a:r>
            <a:r>
              <a:rPr lang="en-US" altLang="ko-KR" sz="2000"/>
              <a:t>16</a:t>
            </a:r>
            <a:r>
              <a:rPr lang="ko-KR" altLang="en-US" sz="2000"/>
              <a:t>개</a:t>
            </a:r>
            <a:r>
              <a:rPr lang="en-US" altLang="ko-KR" sz="2000"/>
              <a:t>(max) </a:t>
            </a:r>
            <a:r>
              <a:rPr lang="ko-KR" altLang="en-US" sz="2000"/>
              <a:t>슬레이브 구성</a:t>
            </a:r>
            <a:br>
              <a:rPr lang="en-US" altLang="ko-KR" sz="2000"/>
            </a:br>
            <a:r>
              <a:rPr lang="en-US" altLang="ko-KR" sz="2000"/>
              <a:t>(single master – multi slave)</a:t>
            </a:r>
          </a:p>
          <a:p>
            <a:r>
              <a:rPr lang="ko-KR" altLang="en-US" sz="2000"/>
              <a:t>주로 </a:t>
            </a:r>
            <a:r>
              <a:rPr lang="en-US" altLang="ko-KR" sz="2000"/>
              <a:t>ECU, </a:t>
            </a:r>
            <a:r>
              <a:rPr lang="ko-KR" altLang="en-US" sz="2000"/>
              <a:t>능동센서</a:t>
            </a:r>
            <a:r>
              <a:rPr lang="en-US" altLang="ko-KR" sz="2000"/>
              <a:t>, </a:t>
            </a:r>
            <a:r>
              <a:rPr lang="ko-KR" altLang="en-US" sz="2000"/>
              <a:t>능동 액추에이터간의 데이터 전송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21475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LIN</a:t>
            </a:r>
            <a:r>
              <a:rPr lang="ko-KR" altLang="en-US"/>
              <a:t>통신의 구성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8C59D-B40D-43ED-8B4A-079593D0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73" y="1499918"/>
            <a:ext cx="736385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19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LIN</a:t>
            </a:r>
            <a:r>
              <a:rPr lang="ko-KR" altLang="en-US"/>
              <a:t>통신의 장점</a:t>
            </a:r>
            <a:endParaRPr lang="en-US" altLang="ko-KR"/>
          </a:p>
          <a:p>
            <a:r>
              <a:rPr lang="ko-KR" altLang="en-US" sz="2000"/>
              <a:t>네트워크를 만들 때 비용을 절감할 수 있다는 것이 제일 큰 장점</a:t>
            </a:r>
            <a:endParaRPr lang="ko-KR" altLang="en-US" sz="20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EBB2B6D-F1E5-4996-9C94-9E857C488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69913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196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 </a:t>
            </a:r>
            <a:r>
              <a:rPr lang="en-US" altLang="ko-KR"/>
              <a:t>LIN</a:t>
            </a:r>
            <a:r>
              <a:rPr lang="ko-KR" altLang="en-US"/>
              <a:t>통신의 사용 예시</a:t>
            </a:r>
          </a:p>
          <a:p>
            <a:pPr algn="l" fontAlgn="base"/>
            <a:r>
              <a:rPr lang="ko-KR" altLang="en-US" sz="2400">
                <a:latin typeface="+mn-ea"/>
              </a:rPr>
              <a:t> 창문 </a:t>
            </a:r>
            <a:r>
              <a:rPr lang="en-US" altLang="ko-KR" sz="2400">
                <a:latin typeface="+mn-ea"/>
              </a:rPr>
              <a:t>: </a:t>
            </a:r>
            <a:r>
              <a:rPr lang="ko-KR" altLang="en-US" sz="2400">
                <a:latin typeface="+mn-ea"/>
              </a:rPr>
              <a:t>모터 드라이버를 포함한 제어 장치가 각 도어</a:t>
            </a:r>
            <a:br>
              <a:rPr lang="en-US" altLang="ko-KR" sz="2400">
                <a:latin typeface="+mn-ea"/>
              </a:rPr>
            </a:br>
            <a:r>
              <a:rPr lang="en-US" altLang="ko-KR" sz="2400">
                <a:latin typeface="+mn-ea"/>
              </a:rPr>
              <a:t>         </a:t>
            </a:r>
            <a:r>
              <a:rPr lang="ko-KR" altLang="en-US" sz="2400">
                <a:latin typeface="+mn-ea"/>
              </a:rPr>
              <a:t>마다 설치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메인 제어기에서 창문 모터을 직접 제어하는 것이 아니라 </a:t>
            </a:r>
            <a:r>
              <a:rPr lang="en-US" altLang="ko-KR" sz="2400">
                <a:latin typeface="+mn-ea"/>
              </a:rPr>
              <a:t>LIN </a:t>
            </a:r>
            <a:r>
              <a:rPr lang="ko-KR" altLang="en-US" sz="2400">
                <a:latin typeface="+mn-ea"/>
              </a:rPr>
              <a:t>통신을 통해 제어</a:t>
            </a:r>
          </a:p>
          <a:p>
            <a:pPr algn="l" fontAlgn="base"/>
            <a:endParaRPr lang="en-US" altLang="ko-KR" sz="2400">
              <a:latin typeface="+mn-ea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D84BA6C-C88C-4AD6-B6AA-20107988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84984"/>
            <a:ext cx="5623457" cy="318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0816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LIN</a:t>
            </a:r>
            <a:r>
              <a:rPr lang="ko-KR" altLang="en-US"/>
              <a:t> 트랜시버</a:t>
            </a:r>
            <a:endParaRPr lang="en-US" altLang="ko-KR"/>
          </a:p>
          <a:p>
            <a:pPr algn="l" fontAlgn="base"/>
            <a:r>
              <a:rPr lang="ko-KR" altLang="en-US" sz="2400" b="0" i="0">
                <a:effectLst/>
                <a:latin typeface="se-nanumgothic"/>
              </a:rPr>
              <a:t>마이크로컨트롤러에서 기본적으로 지원하는 </a:t>
            </a:r>
            <a:r>
              <a:rPr lang="ko-KR" altLang="en-US" sz="2400">
                <a:latin typeface="se-nanumgothic"/>
              </a:rPr>
              <a:t>시리얼통신에 기반 </a:t>
            </a:r>
            <a:r>
              <a:rPr lang="en-US" altLang="ko-KR" sz="2400">
                <a:latin typeface="se-nanumgothic"/>
                <a:sym typeface="Wingdings" panose="05000000000000000000" pitchFamily="2" charset="2"/>
              </a:rPr>
              <a:t> LIN </a:t>
            </a:r>
            <a:r>
              <a:rPr lang="ko-KR" altLang="en-US" sz="2400">
                <a:latin typeface="se-nanumgothic"/>
                <a:sym typeface="Wingdings" panose="05000000000000000000" pitchFamily="2" charset="2"/>
              </a:rPr>
              <a:t>트랜시버만 있으면 회로 구성</a:t>
            </a:r>
            <a:br>
              <a:rPr lang="ko-KR" altLang="en-US"/>
            </a:b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65658A-0D4E-4CDA-BA8D-5B78BB145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25493"/>
            <a:ext cx="7362825" cy="424815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149306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</a:t>
            </a:r>
            <a:r>
              <a:rPr lang="ko-KR" altLang="en-US">
                <a:latin typeface="+mn-ea"/>
              </a:rPr>
              <a:t> 트랜시버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open-collector </a:t>
            </a:r>
            <a:r>
              <a:rPr lang="ko-KR" altLang="en-US" sz="2400">
                <a:latin typeface="+mn-ea"/>
              </a:rPr>
              <a:t>타입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pull-up </a:t>
            </a:r>
            <a:r>
              <a:rPr lang="ko-KR" altLang="en-US" sz="2400">
                <a:latin typeface="+mn-ea"/>
              </a:rPr>
              <a:t>저항</a:t>
            </a:r>
            <a:r>
              <a:rPr lang="en-US" altLang="ko-KR" sz="2400">
                <a:latin typeface="+mn-ea"/>
              </a:rPr>
              <a:t>: </a:t>
            </a:r>
            <a:br>
              <a:rPr lang="en-US" altLang="ko-KR" sz="2400">
                <a:latin typeface="+mn-ea"/>
              </a:rPr>
            </a:br>
            <a:r>
              <a:rPr lang="ko-KR" altLang="en-US" sz="2400">
                <a:latin typeface="+mn-ea"/>
              </a:rPr>
              <a:t>트랜시버</a:t>
            </a:r>
            <a:r>
              <a:rPr lang="en-US" altLang="ko-KR" sz="2400">
                <a:latin typeface="+mn-ea"/>
              </a:rPr>
              <a:t>) 1k</a:t>
            </a:r>
            <a:r>
              <a:rPr lang="el-GR" altLang="ko-KR" sz="2400">
                <a:latin typeface="+mn-ea"/>
              </a:rPr>
              <a:t>Ω</a:t>
            </a:r>
            <a:r>
              <a:rPr lang="ko-KR" altLang="en-US" sz="2400">
                <a:latin typeface="+mn-ea"/>
              </a:rPr>
              <a:t>저항</a:t>
            </a:r>
            <a:r>
              <a:rPr lang="en-US" altLang="ko-KR" sz="2400">
                <a:latin typeface="+mn-ea"/>
              </a:rPr>
              <a:t>+</a:t>
            </a:r>
            <a:r>
              <a:rPr lang="ko-KR" altLang="en-US" sz="2400">
                <a:latin typeface="+mn-ea"/>
              </a:rPr>
              <a:t>다이오드</a:t>
            </a:r>
            <a:r>
              <a:rPr lang="en-US" altLang="ko-KR" sz="2400">
                <a:latin typeface="+mn-ea"/>
              </a:rPr>
              <a:t> </a:t>
            </a:r>
            <a:br>
              <a:rPr lang="en-US" altLang="ko-KR" sz="2400">
                <a:latin typeface="+mn-ea"/>
              </a:rPr>
            </a:br>
            <a:r>
              <a:rPr lang="ko-KR" altLang="en-US" sz="2400">
                <a:latin typeface="+mn-ea"/>
              </a:rPr>
              <a:t>슬레이버</a:t>
            </a:r>
            <a:r>
              <a:rPr lang="en-US" altLang="ko-KR" sz="2400">
                <a:latin typeface="+mn-ea"/>
              </a:rPr>
              <a:t>) 30k</a:t>
            </a:r>
            <a:r>
              <a:rPr lang="el-GR" altLang="ko-KR" sz="2400">
                <a:latin typeface="+mn-ea"/>
              </a:rPr>
              <a:t>Ω</a:t>
            </a:r>
            <a:r>
              <a:rPr lang="ko-KR" altLang="en-US" sz="2400">
                <a:latin typeface="+mn-ea"/>
              </a:rPr>
              <a:t>저항</a:t>
            </a:r>
            <a:br>
              <a:rPr lang="ko-KR" altLang="en-US">
                <a:latin typeface="+mn-ea"/>
              </a:rPr>
            </a:br>
            <a:endParaRPr lang="ko-KR" altLang="en-US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752FA0-75A4-42B7-AB4A-653B88E6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08920"/>
            <a:ext cx="4000500" cy="378142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77535061"/>
      </p:ext>
    </p:extLst>
  </p:cSld>
  <p:clrMapOvr>
    <a:masterClrMapping/>
  </p:clrMapOvr>
</p:sld>
</file>

<file path=ppt/theme/theme1.xml><?xml version="1.0" encoding="utf-8"?>
<a:theme xmlns:a="http://schemas.openxmlformats.org/drawingml/2006/main" name="New_3D01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D01">
      <a:majorFont>
        <a:latin typeface="Franklin Gothic Demi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Franklin Gothic Book"/>
        <a:ea typeface=""/>
        <a:cs typeface=""/>
        <a:font script="Jpan" typeface="HG丸ｺﾞｼｯｸM-PRO"/>
        <a:font script="Hang" typeface="맑은 고딕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3D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shade val="98000"/>
                <a:satMod val="130000"/>
              </a:schemeClr>
            </a:gs>
            <a:gs pos="80000">
              <a:schemeClr val="phClr">
                <a:shade val="50000"/>
                <a:satMod val="150000"/>
              </a:schemeClr>
            </a:gs>
            <a:gs pos="100000">
              <a:schemeClr val="phClr">
                <a:shade val="80000"/>
                <a:satMod val="150000"/>
              </a:schemeClr>
            </a:gs>
          </a:gsLst>
          <a:path path="circle">
            <a:fillToRect r="100000" b="100000"/>
          </a:path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st="38100" dir="27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600000"/>
            </a:lightRig>
          </a:scene3d>
          <a:sp3d>
            <a:bevelT w="38100" h="25400" prst="softRound"/>
          </a:sp3d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6600000"/>
            </a:lightRig>
          </a:scene3d>
          <a:sp3d>
            <a:bevelT w="63500" h="508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150000"/>
                <a:lumMod val="150000"/>
              </a:schemeClr>
            </a:gs>
            <a:gs pos="100000">
              <a:schemeClr val="phClr">
                <a:tint val="100000"/>
                <a:shade val="40000"/>
                <a:satMod val="150000"/>
              </a:schemeClr>
            </a:gs>
          </a:gsLst>
          <a:path path="circle">
            <a:fillToRect l="30000" t="-80000" r="-130000" b="180000"/>
          </a:path>
        </a:gradFill>
        <a:gradFill rotWithShape="1">
          <a:gsLst>
            <a:gs pos="0">
              <a:schemeClr val="phClr">
                <a:tint val="9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30000" r="50000" b="7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TM10237556[[fn=3D 메탈 테마]]</Template>
  <TotalTime>1446</TotalTime>
  <Words>2549</Words>
  <Application>Microsoft Office PowerPoint</Application>
  <PresentationFormat>화면 슬라이드 쇼(4:3)</PresentationFormat>
  <Paragraphs>518</Paragraphs>
  <Slides>112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112</vt:i4>
      </vt:variant>
    </vt:vector>
  </HeadingPairs>
  <TitlesOfParts>
    <vt:vector size="127" baseType="lpstr">
      <vt:lpstr>AppleSDGothicNeo</vt:lpstr>
      <vt:lpstr>-apple-system</vt:lpstr>
      <vt:lpstr>se-nanumgothic</vt:lpstr>
      <vt:lpstr>Udemy Sans</vt:lpstr>
      <vt:lpstr>var(--font-family1)</vt:lpstr>
      <vt:lpstr>맑은 고딕</vt:lpstr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New_3D01</vt:lpstr>
      <vt:lpstr>HDOfficeLightV0</vt:lpstr>
      <vt:lpstr>시리얼 통신 기초</vt:lpstr>
      <vt:lpstr>목차</vt:lpstr>
      <vt:lpstr>시리얼 통신의 개요</vt:lpstr>
      <vt:lpstr>시리얼 통신의 개요</vt:lpstr>
      <vt:lpstr>시리얼 통신의 개요</vt:lpstr>
      <vt:lpstr>UART</vt:lpstr>
      <vt:lpstr>트랜시버</vt:lpstr>
      <vt:lpstr>시리얼 포트 종류의 개념</vt:lpstr>
      <vt:lpstr>RS232C</vt:lpstr>
      <vt:lpstr>RS232C</vt:lpstr>
      <vt:lpstr>RS232C</vt:lpstr>
      <vt:lpstr>RS232C</vt:lpstr>
      <vt:lpstr>RS232C</vt:lpstr>
      <vt:lpstr>RS232C</vt:lpstr>
      <vt:lpstr>RS422</vt:lpstr>
      <vt:lpstr>RS422</vt:lpstr>
      <vt:lpstr>RS422</vt:lpstr>
      <vt:lpstr>RS422</vt:lpstr>
      <vt:lpstr>RS485</vt:lpstr>
      <vt:lpstr>RS485</vt:lpstr>
      <vt:lpstr>RS485</vt:lpstr>
      <vt:lpstr>RS485</vt:lpstr>
      <vt:lpstr>RS485</vt:lpstr>
      <vt:lpstr>RS485</vt:lpstr>
      <vt:lpstr>RS485</vt:lpstr>
      <vt:lpstr>시리얼 통신의 종류와 비교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IC2와 SPI 요약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시리얼통신의 기초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시리얼 통신 기초</dc:title>
  <dc:creator>Jinix</dc:creator>
  <cp:lastModifiedBy>Hwang Bradly</cp:lastModifiedBy>
  <cp:revision>172</cp:revision>
  <dcterms:created xsi:type="dcterms:W3CDTF">2014-10-30T06:22:36Z</dcterms:created>
  <dcterms:modified xsi:type="dcterms:W3CDTF">2024-01-12T02:36:35Z</dcterms:modified>
</cp:coreProperties>
</file>